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9"/>
  </p:notesMasterIdLst>
  <p:sldIdLst>
    <p:sldId id="256" r:id="rId2"/>
    <p:sldId id="259" r:id="rId3"/>
    <p:sldId id="257" r:id="rId4"/>
    <p:sldId id="258"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1" r:id="rId36"/>
    <p:sldId id="292" r:id="rId37"/>
    <p:sldId id="293" r:id="rId38"/>
    <p:sldId id="294" r:id="rId39"/>
    <p:sldId id="295" r:id="rId40"/>
    <p:sldId id="296" r:id="rId41"/>
    <p:sldId id="297" r:id="rId42"/>
    <p:sldId id="298" r:id="rId43"/>
    <p:sldId id="299" r:id="rId44"/>
    <p:sldId id="300" r:id="rId45"/>
    <p:sldId id="301" r:id="rId46"/>
    <p:sldId id="302" r:id="rId47"/>
    <p:sldId id="303" r:id="rId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2" d="100"/>
          <a:sy n="82" d="100"/>
        </p:scale>
        <p:origin x="72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FC1CD7E-2907-40BE-9D3C-F944489B75A6}" type="datetimeFigureOut">
              <a:rPr lang="en-IN" smtClean="0"/>
              <a:t>05-10-2023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1DE9A06-9D4D-4B8E-A17F-DD3E8E955DE7}" type="slidenum">
              <a:rPr lang="en-IN" smtClean="0"/>
              <a:t>‹#›</a:t>
            </a:fld>
            <a:endParaRPr lang="en-IN"/>
          </a:p>
        </p:txBody>
      </p:sp>
    </p:spTree>
    <p:extLst>
      <p:ext uri="{BB962C8B-B14F-4D97-AF65-F5344CB8AC3E}">
        <p14:creationId xmlns:p14="http://schemas.microsoft.com/office/powerpoint/2010/main" val="2377348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us.fashionnetwork.com/news/Zara-opens-new-flagship-in-new-york-s-hudson-yards,1079170.html" TargetMode="External"/><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D3D3D"/>
                </a:solidFill>
                <a:effectLst/>
                <a:latin typeface="Quicksand"/>
              </a:rPr>
              <a:t>The business model canvas allows us to carry out a </a:t>
            </a:r>
            <a:r>
              <a:rPr lang="en-US" b="1" i="0" dirty="0">
                <a:solidFill>
                  <a:srgbClr val="3D3D3D"/>
                </a:solidFill>
                <a:effectLst/>
                <a:latin typeface="Quicksand"/>
              </a:rPr>
              <a:t>high-level analysis</a:t>
            </a:r>
            <a:r>
              <a:rPr lang="en-US" b="0" i="0" dirty="0">
                <a:solidFill>
                  <a:srgbClr val="3D3D3D"/>
                </a:solidFill>
                <a:effectLst/>
                <a:latin typeface="Quicksand"/>
              </a:rPr>
              <a:t> without drilling down and getting lost in the details.</a:t>
            </a:r>
            <a:endParaRPr lang="en-IN" dirty="0"/>
          </a:p>
        </p:txBody>
      </p:sp>
      <p:sp>
        <p:nvSpPr>
          <p:cNvPr id="4" name="Slide Number Placeholder 3"/>
          <p:cNvSpPr>
            <a:spLocks noGrp="1"/>
          </p:cNvSpPr>
          <p:nvPr>
            <p:ph type="sldNum" sz="quarter" idx="5"/>
          </p:nvPr>
        </p:nvSpPr>
        <p:spPr/>
        <p:txBody>
          <a:bodyPr/>
          <a:lstStyle/>
          <a:p>
            <a:fld id="{D4ABAC54-63D2-4AC4-A017-C2D0E60B6071}" type="slidenum">
              <a:rPr lang="en-IN" smtClean="0"/>
              <a:t>37</a:t>
            </a:fld>
            <a:endParaRPr lang="en-IN"/>
          </a:p>
        </p:txBody>
      </p:sp>
    </p:spTree>
    <p:extLst>
      <p:ext uri="{BB962C8B-B14F-4D97-AF65-F5344CB8AC3E}">
        <p14:creationId xmlns:p14="http://schemas.microsoft.com/office/powerpoint/2010/main" val="13512608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D3D3D"/>
                </a:solidFill>
                <a:effectLst/>
                <a:latin typeface="Quicksand"/>
              </a:rPr>
              <a:t>Zara demonstrates its aesthetic evolution to customers through its flagship stores. The </a:t>
            </a:r>
            <a:r>
              <a:rPr lang="en-US" b="0" i="0" u="none" strike="noStrike" dirty="0">
                <a:solidFill>
                  <a:srgbClr val="0C71C3"/>
                </a:solidFill>
                <a:effectLst/>
                <a:latin typeface="Quicksand"/>
                <a:hlinkClick r:id="rId3"/>
              </a:rPr>
              <a:t>recent opening of their Hudson Yards</a:t>
            </a:r>
            <a:r>
              <a:rPr lang="en-US" b="0" i="0" dirty="0">
                <a:solidFill>
                  <a:srgbClr val="3D3D3D"/>
                </a:solidFill>
                <a:effectLst/>
                <a:latin typeface="Quicksand"/>
              </a:rPr>
              <a:t>, New York City flagship is a great example of this. </a:t>
            </a:r>
            <a:endParaRPr lang="en-IN" dirty="0"/>
          </a:p>
        </p:txBody>
      </p:sp>
      <p:sp>
        <p:nvSpPr>
          <p:cNvPr id="4" name="Slide Number Placeholder 3"/>
          <p:cNvSpPr>
            <a:spLocks noGrp="1"/>
          </p:cNvSpPr>
          <p:nvPr>
            <p:ph type="sldNum" sz="quarter" idx="5"/>
          </p:nvPr>
        </p:nvSpPr>
        <p:spPr/>
        <p:txBody>
          <a:bodyPr/>
          <a:lstStyle/>
          <a:p>
            <a:fld id="{D4ABAC54-63D2-4AC4-A017-C2D0E60B6071}" type="slidenum">
              <a:rPr lang="en-IN" smtClean="0"/>
              <a:t>39</a:t>
            </a:fld>
            <a:endParaRPr lang="en-IN"/>
          </a:p>
        </p:txBody>
      </p:sp>
    </p:spTree>
    <p:extLst>
      <p:ext uri="{BB962C8B-B14F-4D97-AF65-F5344CB8AC3E}">
        <p14:creationId xmlns:p14="http://schemas.microsoft.com/office/powerpoint/2010/main" val="13417352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2A7BBE-ACF6-AC45-D44A-6B5086A644E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CAF4D567-DB8A-FDC5-D558-C48C0B03D90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58B9491D-2F3A-4793-6D73-39116FAD1C0B}"/>
              </a:ext>
            </a:extLst>
          </p:cNvPr>
          <p:cNvSpPr>
            <a:spLocks noGrp="1"/>
          </p:cNvSpPr>
          <p:nvPr>
            <p:ph type="dt" sz="half" idx="10"/>
          </p:nvPr>
        </p:nvSpPr>
        <p:spPr/>
        <p:txBody>
          <a:bodyPr/>
          <a:lstStyle/>
          <a:p>
            <a:fld id="{5A0A123D-B5E2-458E-AB44-BD8615F32299}" type="datetimeFigureOut">
              <a:rPr lang="en-IN" smtClean="0"/>
              <a:t>05-10-2023</a:t>
            </a:fld>
            <a:endParaRPr lang="en-IN"/>
          </a:p>
        </p:txBody>
      </p:sp>
      <p:sp>
        <p:nvSpPr>
          <p:cNvPr id="5" name="Footer Placeholder 4">
            <a:extLst>
              <a:ext uri="{FF2B5EF4-FFF2-40B4-BE49-F238E27FC236}">
                <a16:creationId xmlns:a16="http://schemas.microsoft.com/office/drawing/2014/main" id="{6760BD71-92D9-F9F6-E074-34771BBB54A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5D0D7D5-FDA5-B785-39E6-F63A7EE8DE34}"/>
              </a:ext>
            </a:extLst>
          </p:cNvPr>
          <p:cNvSpPr>
            <a:spLocks noGrp="1"/>
          </p:cNvSpPr>
          <p:nvPr>
            <p:ph type="sldNum" sz="quarter" idx="12"/>
          </p:nvPr>
        </p:nvSpPr>
        <p:spPr/>
        <p:txBody>
          <a:bodyPr/>
          <a:lstStyle/>
          <a:p>
            <a:fld id="{EAAD0CD0-C753-4C7A-A808-239C5D33057F}" type="slidenum">
              <a:rPr lang="en-IN" smtClean="0"/>
              <a:t>‹#›</a:t>
            </a:fld>
            <a:endParaRPr lang="en-IN"/>
          </a:p>
        </p:txBody>
      </p:sp>
    </p:spTree>
    <p:extLst>
      <p:ext uri="{BB962C8B-B14F-4D97-AF65-F5344CB8AC3E}">
        <p14:creationId xmlns:p14="http://schemas.microsoft.com/office/powerpoint/2010/main" val="34064719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4246FB-AFCE-E42F-206D-26F3C18EDDC8}"/>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9DCF0F5F-BA8D-D9FF-DA6C-D38F9B6CFB1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CA87BE1-A2DE-C113-E0CE-5ADF55A2AFC6}"/>
              </a:ext>
            </a:extLst>
          </p:cNvPr>
          <p:cNvSpPr>
            <a:spLocks noGrp="1"/>
          </p:cNvSpPr>
          <p:nvPr>
            <p:ph type="dt" sz="half" idx="10"/>
          </p:nvPr>
        </p:nvSpPr>
        <p:spPr/>
        <p:txBody>
          <a:bodyPr/>
          <a:lstStyle/>
          <a:p>
            <a:fld id="{5A0A123D-B5E2-458E-AB44-BD8615F32299}" type="datetimeFigureOut">
              <a:rPr lang="en-IN" smtClean="0"/>
              <a:t>05-10-2023</a:t>
            </a:fld>
            <a:endParaRPr lang="en-IN"/>
          </a:p>
        </p:txBody>
      </p:sp>
      <p:sp>
        <p:nvSpPr>
          <p:cNvPr id="5" name="Footer Placeholder 4">
            <a:extLst>
              <a:ext uri="{FF2B5EF4-FFF2-40B4-BE49-F238E27FC236}">
                <a16:creationId xmlns:a16="http://schemas.microsoft.com/office/drawing/2014/main" id="{4744ED1B-BB33-8BBF-B94F-A39AE9EC344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0024BC8-1983-01F1-7CF7-8272CA50E142}"/>
              </a:ext>
            </a:extLst>
          </p:cNvPr>
          <p:cNvSpPr>
            <a:spLocks noGrp="1"/>
          </p:cNvSpPr>
          <p:nvPr>
            <p:ph type="sldNum" sz="quarter" idx="12"/>
          </p:nvPr>
        </p:nvSpPr>
        <p:spPr/>
        <p:txBody>
          <a:bodyPr/>
          <a:lstStyle/>
          <a:p>
            <a:fld id="{EAAD0CD0-C753-4C7A-A808-239C5D33057F}" type="slidenum">
              <a:rPr lang="en-IN" smtClean="0"/>
              <a:t>‹#›</a:t>
            </a:fld>
            <a:endParaRPr lang="en-IN"/>
          </a:p>
        </p:txBody>
      </p:sp>
    </p:spTree>
    <p:extLst>
      <p:ext uri="{BB962C8B-B14F-4D97-AF65-F5344CB8AC3E}">
        <p14:creationId xmlns:p14="http://schemas.microsoft.com/office/powerpoint/2010/main" val="94607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E503025-EEAB-0858-2EFE-374E5725E91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0B526E98-A602-5C2C-C00D-77646FCDA3B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5009296-AC76-63DD-5DA5-4A120F9265EC}"/>
              </a:ext>
            </a:extLst>
          </p:cNvPr>
          <p:cNvSpPr>
            <a:spLocks noGrp="1"/>
          </p:cNvSpPr>
          <p:nvPr>
            <p:ph type="dt" sz="half" idx="10"/>
          </p:nvPr>
        </p:nvSpPr>
        <p:spPr/>
        <p:txBody>
          <a:bodyPr/>
          <a:lstStyle/>
          <a:p>
            <a:fld id="{5A0A123D-B5E2-458E-AB44-BD8615F32299}" type="datetimeFigureOut">
              <a:rPr lang="en-IN" smtClean="0"/>
              <a:t>05-10-2023</a:t>
            </a:fld>
            <a:endParaRPr lang="en-IN"/>
          </a:p>
        </p:txBody>
      </p:sp>
      <p:sp>
        <p:nvSpPr>
          <p:cNvPr id="5" name="Footer Placeholder 4">
            <a:extLst>
              <a:ext uri="{FF2B5EF4-FFF2-40B4-BE49-F238E27FC236}">
                <a16:creationId xmlns:a16="http://schemas.microsoft.com/office/drawing/2014/main" id="{F9FD0784-F6AA-5E4B-524A-6DA64CBB300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9DFA61E-746C-C823-2F2B-4176610C40A8}"/>
              </a:ext>
            </a:extLst>
          </p:cNvPr>
          <p:cNvSpPr>
            <a:spLocks noGrp="1"/>
          </p:cNvSpPr>
          <p:nvPr>
            <p:ph type="sldNum" sz="quarter" idx="12"/>
          </p:nvPr>
        </p:nvSpPr>
        <p:spPr/>
        <p:txBody>
          <a:bodyPr/>
          <a:lstStyle/>
          <a:p>
            <a:fld id="{EAAD0CD0-C753-4C7A-A808-239C5D33057F}" type="slidenum">
              <a:rPr lang="en-IN" smtClean="0"/>
              <a:t>‹#›</a:t>
            </a:fld>
            <a:endParaRPr lang="en-IN"/>
          </a:p>
        </p:txBody>
      </p:sp>
    </p:spTree>
    <p:extLst>
      <p:ext uri="{BB962C8B-B14F-4D97-AF65-F5344CB8AC3E}">
        <p14:creationId xmlns:p14="http://schemas.microsoft.com/office/powerpoint/2010/main" val="39398264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7F5074-3E17-6112-52E6-C3F11C609465}"/>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C01A933-93E1-C5C7-1834-E661B8988BC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867EF17-CCBA-4D6B-CCB9-BF9446D27020}"/>
              </a:ext>
            </a:extLst>
          </p:cNvPr>
          <p:cNvSpPr>
            <a:spLocks noGrp="1"/>
          </p:cNvSpPr>
          <p:nvPr>
            <p:ph type="dt" sz="half" idx="10"/>
          </p:nvPr>
        </p:nvSpPr>
        <p:spPr/>
        <p:txBody>
          <a:bodyPr/>
          <a:lstStyle/>
          <a:p>
            <a:fld id="{5A0A123D-B5E2-458E-AB44-BD8615F32299}" type="datetimeFigureOut">
              <a:rPr lang="en-IN" smtClean="0"/>
              <a:t>05-10-2023</a:t>
            </a:fld>
            <a:endParaRPr lang="en-IN"/>
          </a:p>
        </p:txBody>
      </p:sp>
      <p:sp>
        <p:nvSpPr>
          <p:cNvPr id="5" name="Footer Placeholder 4">
            <a:extLst>
              <a:ext uri="{FF2B5EF4-FFF2-40B4-BE49-F238E27FC236}">
                <a16:creationId xmlns:a16="http://schemas.microsoft.com/office/drawing/2014/main" id="{7A638515-1F08-C5EE-005D-C347317BC24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60450FE-633F-799C-5EE4-32CDA39DC8BC}"/>
              </a:ext>
            </a:extLst>
          </p:cNvPr>
          <p:cNvSpPr>
            <a:spLocks noGrp="1"/>
          </p:cNvSpPr>
          <p:nvPr>
            <p:ph type="sldNum" sz="quarter" idx="12"/>
          </p:nvPr>
        </p:nvSpPr>
        <p:spPr/>
        <p:txBody>
          <a:bodyPr/>
          <a:lstStyle/>
          <a:p>
            <a:fld id="{EAAD0CD0-C753-4C7A-A808-239C5D33057F}" type="slidenum">
              <a:rPr lang="en-IN" smtClean="0"/>
              <a:t>‹#›</a:t>
            </a:fld>
            <a:endParaRPr lang="en-IN"/>
          </a:p>
        </p:txBody>
      </p:sp>
    </p:spTree>
    <p:extLst>
      <p:ext uri="{BB962C8B-B14F-4D97-AF65-F5344CB8AC3E}">
        <p14:creationId xmlns:p14="http://schemas.microsoft.com/office/powerpoint/2010/main" val="12358424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274F8D-603D-0DC3-32ED-8FC92F79C3C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F28DE699-E349-6827-51C2-3DB5E114044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5CF083B-A2CE-1894-379D-6E43A77C784B}"/>
              </a:ext>
            </a:extLst>
          </p:cNvPr>
          <p:cNvSpPr>
            <a:spLocks noGrp="1"/>
          </p:cNvSpPr>
          <p:nvPr>
            <p:ph type="dt" sz="half" idx="10"/>
          </p:nvPr>
        </p:nvSpPr>
        <p:spPr/>
        <p:txBody>
          <a:bodyPr/>
          <a:lstStyle/>
          <a:p>
            <a:fld id="{5A0A123D-B5E2-458E-AB44-BD8615F32299}" type="datetimeFigureOut">
              <a:rPr lang="en-IN" smtClean="0"/>
              <a:t>05-10-2023</a:t>
            </a:fld>
            <a:endParaRPr lang="en-IN"/>
          </a:p>
        </p:txBody>
      </p:sp>
      <p:sp>
        <p:nvSpPr>
          <p:cNvPr id="5" name="Footer Placeholder 4">
            <a:extLst>
              <a:ext uri="{FF2B5EF4-FFF2-40B4-BE49-F238E27FC236}">
                <a16:creationId xmlns:a16="http://schemas.microsoft.com/office/drawing/2014/main" id="{E12CFC62-7461-1172-03DA-317260A3820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366A26D-A6E1-4055-70B4-62F73687E57C}"/>
              </a:ext>
            </a:extLst>
          </p:cNvPr>
          <p:cNvSpPr>
            <a:spLocks noGrp="1"/>
          </p:cNvSpPr>
          <p:nvPr>
            <p:ph type="sldNum" sz="quarter" idx="12"/>
          </p:nvPr>
        </p:nvSpPr>
        <p:spPr/>
        <p:txBody>
          <a:bodyPr/>
          <a:lstStyle/>
          <a:p>
            <a:fld id="{EAAD0CD0-C753-4C7A-A808-239C5D33057F}" type="slidenum">
              <a:rPr lang="en-IN" smtClean="0"/>
              <a:t>‹#›</a:t>
            </a:fld>
            <a:endParaRPr lang="en-IN"/>
          </a:p>
        </p:txBody>
      </p:sp>
    </p:spTree>
    <p:extLst>
      <p:ext uri="{BB962C8B-B14F-4D97-AF65-F5344CB8AC3E}">
        <p14:creationId xmlns:p14="http://schemas.microsoft.com/office/powerpoint/2010/main" val="17304363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8DDB45-BFE4-D98C-E0E2-1F8C02C93CF6}"/>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68F7647F-5A22-BF49-D186-3D17B54DFA9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E5D234FD-ABA0-484E-1BAC-6854C84E249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FD4D183A-A0E5-4A41-FBC3-095A6F2CF060}"/>
              </a:ext>
            </a:extLst>
          </p:cNvPr>
          <p:cNvSpPr>
            <a:spLocks noGrp="1"/>
          </p:cNvSpPr>
          <p:nvPr>
            <p:ph type="dt" sz="half" idx="10"/>
          </p:nvPr>
        </p:nvSpPr>
        <p:spPr/>
        <p:txBody>
          <a:bodyPr/>
          <a:lstStyle/>
          <a:p>
            <a:fld id="{5A0A123D-B5E2-458E-AB44-BD8615F32299}" type="datetimeFigureOut">
              <a:rPr lang="en-IN" smtClean="0"/>
              <a:t>05-10-2023</a:t>
            </a:fld>
            <a:endParaRPr lang="en-IN"/>
          </a:p>
        </p:txBody>
      </p:sp>
      <p:sp>
        <p:nvSpPr>
          <p:cNvPr id="6" name="Footer Placeholder 5">
            <a:extLst>
              <a:ext uri="{FF2B5EF4-FFF2-40B4-BE49-F238E27FC236}">
                <a16:creationId xmlns:a16="http://schemas.microsoft.com/office/drawing/2014/main" id="{7AFA0EDD-566C-42E2-0A43-84B3C3F73C1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A06C5B5D-ED6E-6DAE-9124-56D537324C8F}"/>
              </a:ext>
            </a:extLst>
          </p:cNvPr>
          <p:cNvSpPr>
            <a:spLocks noGrp="1"/>
          </p:cNvSpPr>
          <p:nvPr>
            <p:ph type="sldNum" sz="quarter" idx="12"/>
          </p:nvPr>
        </p:nvSpPr>
        <p:spPr/>
        <p:txBody>
          <a:bodyPr/>
          <a:lstStyle/>
          <a:p>
            <a:fld id="{EAAD0CD0-C753-4C7A-A808-239C5D33057F}" type="slidenum">
              <a:rPr lang="en-IN" smtClean="0"/>
              <a:t>‹#›</a:t>
            </a:fld>
            <a:endParaRPr lang="en-IN"/>
          </a:p>
        </p:txBody>
      </p:sp>
    </p:spTree>
    <p:extLst>
      <p:ext uri="{BB962C8B-B14F-4D97-AF65-F5344CB8AC3E}">
        <p14:creationId xmlns:p14="http://schemas.microsoft.com/office/powerpoint/2010/main" val="15822139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6593FC-BF05-CEBB-81E1-53DE31B35A77}"/>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8637F92-9AC3-791A-91D8-1A1E97EEF07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BBE8DF3-17C4-B1D9-CB76-95FED0FE0AD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6A6A39BE-E79C-64EA-9BCA-33D0467D8FF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98E9181-ABBE-B031-4941-996DD50E8C7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6166B432-55E3-E4D6-F6DE-C4BEFD14827D}"/>
              </a:ext>
            </a:extLst>
          </p:cNvPr>
          <p:cNvSpPr>
            <a:spLocks noGrp="1"/>
          </p:cNvSpPr>
          <p:nvPr>
            <p:ph type="dt" sz="half" idx="10"/>
          </p:nvPr>
        </p:nvSpPr>
        <p:spPr/>
        <p:txBody>
          <a:bodyPr/>
          <a:lstStyle/>
          <a:p>
            <a:fld id="{5A0A123D-B5E2-458E-AB44-BD8615F32299}" type="datetimeFigureOut">
              <a:rPr lang="en-IN" smtClean="0"/>
              <a:t>05-10-2023</a:t>
            </a:fld>
            <a:endParaRPr lang="en-IN"/>
          </a:p>
        </p:txBody>
      </p:sp>
      <p:sp>
        <p:nvSpPr>
          <p:cNvPr id="8" name="Footer Placeholder 7">
            <a:extLst>
              <a:ext uri="{FF2B5EF4-FFF2-40B4-BE49-F238E27FC236}">
                <a16:creationId xmlns:a16="http://schemas.microsoft.com/office/drawing/2014/main" id="{DACCF04E-6FE2-97F7-5DAD-BE12A70A7E5B}"/>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410D53AC-00B2-6267-90F1-A085F09E8321}"/>
              </a:ext>
            </a:extLst>
          </p:cNvPr>
          <p:cNvSpPr>
            <a:spLocks noGrp="1"/>
          </p:cNvSpPr>
          <p:nvPr>
            <p:ph type="sldNum" sz="quarter" idx="12"/>
          </p:nvPr>
        </p:nvSpPr>
        <p:spPr/>
        <p:txBody>
          <a:bodyPr/>
          <a:lstStyle/>
          <a:p>
            <a:fld id="{EAAD0CD0-C753-4C7A-A808-239C5D33057F}" type="slidenum">
              <a:rPr lang="en-IN" smtClean="0"/>
              <a:t>‹#›</a:t>
            </a:fld>
            <a:endParaRPr lang="en-IN"/>
          </a:p>
        </p:txBody>
      </p:sp>
    </p:spTree>
    <p:extLst>
      <p:ext uri="{BB962C8B-B14F-4D97-AF65-F5344CB8AC3E}">
        <p14:creationId xmlns:p14="http://schemas.microsoft.com/office/powerpoint/2010/main" val="15056936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F2F82B-FB2C-F929-E9E5-F8E92E6C28E6}"/>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98D787BA-422A-D344-799E-F1613AF89834}"/>
              </a:ext>
            </a:extLst>
          </p:cNvPr>
          <p:cNvSpPr>
            <a:spLocks noGrp="1"/>
          </p:cNvSpPr>
          <p:nvPr>
            <p:ph type="dt" sz="half" idx="10"/>
          </p:nvPr>
        </p:nvSpPr>
        <p:spPr/>
        <p:txBody>
          <a:bodyPr/>
          <a:lstStyle/>
          <a:p>
            <a:fld id="{5A0A123D-B5E2-458E-AB44-BD8615F32299}" type="datetimeFigureOut">
              <a:rPr lang="en-IN" smtClean="0"/>
              <a:t>05-10-2023</a:t>
            </a:fld>
            <a:endParaRPr lang="en-IN"/>
          </a:p>
        </p:txBody>
      </p:sp>
      <p:sp>
        <p:nvSpPr>
          <p:cNvPr id="4" name="Footer Placeholder 3">
            <a:extLst>
              <a:ext uri="{FF2B5EF4-FFF2-40B4-BE49-F238E27FC236}">
                <a16:creationId xmlns:a16="http://schemas.microsoft.com/office/drawing/2014/main" id="{C76A0F0A-9FD9-C597-E50D-8758F36CA947}"/>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75588FCA-2139-7ACA-15EB-8D19A3D93E0A}"/>
              </a:ext>
            </a:extLst>
          </p:cNvPr>
          <p:cNvSpPr>
            <a:spLocks noGrp="1"/>
          </p:cNvSpPr>
          <p:nvPr>
            <p:ph type="sldNum" sz="quarter" idx="12"/>
          </p:nvPr>
        </p:nvSpPr>
        <p:spPr/>
        <p:txBody>
          <a:bodyPr/>
          <a:lstStyle/>
          <a:p>
            <a:fld id="{EAAD0CD0-C753-4C7A-A808-239C5D33057F}" type="slidenum">
              <a:rPr lang="en-IN" smtClean="0"/>
              <a:t>‹#›</a:t>
            </a:fld>
            <a:endParaRPr lang="en-IN"/>
          </a:p>
        </p:txBody>
      </p:sp>
    </p:spTree>
    <p:extLst>
      <p:ext uri="{BB962C8B-B14F-4D97-AF65-F5344CB8AC3E}">
        <p14:creationId xmlns:p14="http://schemas.microsoft.com/office/powerpoint/2010/main" val="33484882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578D7EA-18FB-0074-DBC4-41F220CFCB1C}"/>
              </a:ext>
            </a:extLst>
          </p:cNvPr>
          <p:cNvSpPr>
            <a:spLocks noGrp="1"/>
          </p:cNvSpPr>
          <p:nvPr>
            <p:ph type="dt" sz="half" idx="10"/>
          </p:nvPr>
        </p:nvSpPr>
        <p:spPr/>
        <p:txBody>
          <a:bodyPr/>
          <a:lstStyle/>
          <a:p>
            <a:fld id="{5A0A123D-B5E2-458E-AB44-BD8615F32299}" type="datetimeFigureOut">
              <a:rPr lang="en-IN" smtClean="0"/>
              <a:t>05-10-2023</a:t>
            </a:fld>
            <a:endParaRPr lang="en-IN"/>
          </a:p>
        </p:txBody>
      </p:sp>
      <p:sp>
        <p:nvSpPr>
          <p:cNvPr id="3" name="Footer Placeholder 2">
            <a:extLst>
              <a:ext uri="{FF2B5EF4-FFF2-40B4-BE49-F238E27FC236}">
                <a16:creationId xmlns:a16="http://schemas.microsoft.com/office/drawing/2014/main" id="{F0AD9005-1B33-F84D-AC87-D68D2BA37433}"/>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4CC60474-284B-0C07-D800-A537E81E4531}"/>
              </a:ext>
            </a:extLst>
          </p:cNvPr>
          <p:cNvSpPr>
            <a:spLocks noGrp="1"/>
          </p:cNvSpPr>
          <p:nvPr>
            <p:ph type="sldNum" sz="quarter" idx="12"/>
          </p:nvPr>
        </p:nvSpPr>
        <p:spPr/>
        <p:txBody>
          <a:bodyPr/>
          <a:lstStyle/>
          <a:p>
            <a:fld id="{EAAD0CD0-C753-4C7A-A808-239C5D33057F}" type="slidenum">
              <a:rPr lang="en-IN" smtClean="0"/>
              <a:t>‹#›</a:t>
            </a:fld>
            <a:endParaRPr lang="en-IN"/>
          </a:p>
        </p:txBody>
      </p:sp>
    </p:spTree>
    <p:extLst>
      <p:ext uri="{BB962C8B-B14F-4D97-AF65-F5344CB8AC3E}">
        <p14:creationId xmlns:p14="http://schemas.microsoft.com/office/powerpoint/2010/main" val="20278955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0BE89-FD33-BE7F-05A5-C84531A9DE7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44182456-AED4-3D82-1E63-437DE97557C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75D6391C-27E5-548D-0ED1-958FA228D32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025787F-AB3C-498F-38FA-BF3455FE0E98}"/>
              </a:ext>
            </a:extLst>
          </p:cNvPr>
          <p:cNvSpPr>
            <a:spLocks noGrp="1"/>
          </p:cNvSpPr>
          <p:nvPr>
            <p:ph type="dt" sz="half" idx="10"/>
          </p:nvPr>
        </p:nvSpPr>
        <p:spPr/>
        <p:txBody>
          <a:bodyPr/>
          <a:lstStyle/>
          <a:p>
            <a:fld id="{5A0A123D-B5E2-458E-AB44-BD8615F32299}" type="datetimeFigureOut">
              <a:rPr lang="en-IN" smtClean="0"/>
              <a:t>05-10-2023</a:t>
            </a:fld>
            <a:endParaRPr lang="en-IN"/>
          </a:p>
        </p:txBody>
      </p:sp>
      <p:sp>
        <p:nvSpPr>
          <p:cNvPr id="6" name="Footer Placeholder 5">
            <a:extLst>
              <a:ext uri="{FF2B5EF4-FFF2-40B4-BE49-F238E27FC236}">
                <a16:creationId xmlns:a16="http://schemas.microsoft.com/office/drawing/2014/main" id="{7ED8078A-4B99-8143-7CE3-BCDFAD01332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377B9FD-3D65-7BC4-BB53-8F27544C6AD3}"/>
              </a:ext>
            </a:extLst>
          </p:cNvPr>
          <p:cNvSpPr>
            <a:spLocks noGrp="1"/>
          </p:cNvSpPr>
          <p:nvPr>
            <p:ph type="sldNum" sz="quarter" idx="12"/>
          </p:nvPr>
        </p:nvSpPr>
        <p:spPr/>
        <p:txBody>
          <a:bodyPr/>
          <a:lstStyle/>
          <a:p>
            <a:fld id="{EAAD0CD0-C753-4C7A-A808-239C5D33057F}" type="slidenum">
              <a:rPr lang="en-IN" smtClean="0"/>
              <a:t>‹#›</a:t>
            </a:fld>
            <a:endParaRPr lang="en-IN"/>
          </a:p>
        </p:txBody>
      </p:sp>
    </p:spTree>
    <p:extLst>
      <p:ext uri="{BB962C8B-B14F-4D97-AF65-F5344CB8AC3E}">
        <p14:creationId xmlns:p14="http://schemas.microsoft.com/office/powerpoint/2010/main" val="40314382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2A915D-46BF-A21B-7597-6DC41EE9B96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FB6A52E5-E252-4D23-21F3-6A10ACCFAE2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413230C7-6757-6B0E-D957-CA30448DC48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258DE25-2FA0-DCB1-0599-A42C332B79D7}"/>
              </a:ext>
            </a:extLst>
          </p:cNvPr>
          <p:cNvSpPr>
            <a:spLocks noGrp="1"/>
          </p:cNvSpPr>
          <p:nvPr>
            <p:ph type="dt" sz="half" idx="10"/>
          </p:nvPr>
        </p:nvSpPr>
        <p:spPr/>
        <p:txBody>
          <a:bodyPr/>
          <a:lstStyle/>
          <a:p>
            <a:fld id="{5A0A123D-B5E2-458E-AB44-BD8615F32299}" type="datetimeFigureOut">
              <a:rPr lang="en-IN" smtClean="0"/>
              <a:t>05-10-2023</a:t>
            </a:fld>
            <a:endParaRPr lang="en-IN"/>
          </a:p>
        </p:txBody>
      </p:sp>
      <p:sp>
        <p:nvSpPr>
          <p:cNvPr id="6" name="Footer Placeholder 5">
            <a:extLst>
              <a:ext uri="{FF2B5EF4-FFF2-40B4-BE49-F238E27FC236}">
                <a16:creationId xmlns:a16="http://schemas.microsoft.com/office/drawing/2014/main" id="{1A231E9A-B857-FE92-C134-D91DDAFF125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3636CBA-82EC-BA53-1FE7-CAD1940C0B15}"/>
              </a:ext>
            </a:extLst>
          </p:cNvPr>
          <p:cNvSpPr>
            <a:spLocks noGrp="1"/>
          </p:cNvSpPr>
          <p:nvPr>
            <p:ph type="sldNum" sz="quarter" idx="12"/>
          </p:nvPr>
        </p:nvSpPr>
        <p:spPr/>
        <p:txBody>
          <a:bodyPr/>
          <a:lstStyle/>
          <a:p>
            <a:fld id="{EAAD0CD0-C753-4C7A-A808-239C5D33057F}" type="slidenum">
              <a:rPr lang="en-IN" smtClean="0"/>
              <a:t>‹#›</a:t>
            </a:fld>
            <a:endParaRPr lang="en-IN"/>
          </a:p>
        </p:txBody>
      </p:sp>
    </p:spTree>
    <p:extLst>
      <p:ext uri="{BB962C8B-B14F-4D97-AF65-F5344CB8AC3E}">
        <p14:creationId xmlns:p14="http://schemas.microsoft.com/office/powerpoint/2010/main" val="2952995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77D478E-545D-E9EB-0E18-AC28FE5A006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3D1AF6DB-1D5B-4DF4-A334-0A5889C95C9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B84A62C-6951-FA9C-7E67-0D5271E2381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A0A123D-B5E2-458E-AB44-BD8615F32299}" type="datetimeFigureOut">
              <a:rPr lang="en-IN" smtClean="0"/>
              <a:t>05-10-2023</a:t>
            </a:fld>
            <a:endParaRPr lang="en-IN"/>
          </a:p>
        </p:txBody>
      </p:sp>
      <p:sp>
        <p:nvSpPr>
          <p:cNvPr id="5" name="Footer Placeholder 4">
            <a:extLst>
              <a:ext uri="{FF2B5EF4-FFF2-40B4-BE49-F238E27FC236}">
                <a16:creationId xmlns:a16="http://schemas.microsoft.com/office/drawing/2014/main" id="{FE0692C6-87A9-63C8-9B9D-D04B5EE3374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CEF9A7C3-DEF7-44D9-A4D1-9747C9ECFEE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AAD0CD0-C753-4C7A-A808-239C5D33057F}" type="slidenum">
              <a:rPr lang="en-IN" smtClean="0"/>
              <a:t>‹#›</a:t>
            </a:fld>
            <a:endParaRPr lang="en-IN"/>
          </a:p>
        </p:txBody>
      </p:sp>
    </p:spTree>
    <p:extLst>
      <p:ext uri="{BB962C8B-B14F-4D97-AF65-F5344CB8AC3E}">
        <p14:creationId xmlns:p14="http://schemas.microsoft.com/office/powerpoint/2010/main" val="377282972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businessmodelanalyst.com/alexander-osterwalder/" TargetMode="External"/><Relationship Id="rId2" Type="http://schemas.openxmlformats.org/officeDocument/2006/relationships/hyperlink" Target="https://businessmodelanalyst.com/business-model/" TargetMode="Externa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hyperlink" Target="https://www.zara.com/us/" TargetMode="Externa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406B78-9CAA-3C12-AC4D-C351F16BE51D}"/>
              </a:ext>
            </a:extLst>
          </p:cNvPr>
          <p:cNvSpPr>
            <a:spLocks noGrp="1"/>
          </p:cNvSpPr>
          <p:nvPr>
            <p:ph type="ctrTitle"/>
          </p:nvPr>
        </p:nvSpPr>
        <p:spPr/>
        <p:txBody>
          <a:bodyPr/>
          <a:lstStyle/>
          <a:p>
            <a:r>
              <a:rPr lang="en-IN" dirty="0"/>
              <a:t>Value Proposition Canvas</a:t>
            </a:r>
          </a:p>
        </p:txBody>
      </p:sp>
      <p:sp>
        <p:nvSpPr>
          <p:cNvPr id="3" name="Subtitle 2">
            <a:extLst>
              <a:ext uri="{FF2B5EF4-FFF2-40B4-BE49-F238E27FC236}">
                <a16:creationId xmlns:a16="http://schemas.microsoft.com/office/drawing/2014/main" id="{799C19CB-5FD6-75BE-4016-BDE2B7835906}"/>
              </a:ext>
            </a:extLst>
          </p:cNvPr>
          <p:cNvSpPr>
            <a:spLocks noGrp="1"/>
          </p:cNvSpPr>
          <p:nvPr>
            <p:ph type="subTitle" idx="1"/>
          </p:nvPr>
        </p:nvSpPr>
        <p:spPr/>
        <p:txBody>
          <a:bodyPr/>
          <a:lstStyle/>
          <a:p>
            <a:endParaRPr lang="en-IN"/>
          </a:p>
        </p:txBody>
      </p:sp>
    </p:spTree>
    <p:extLst>
      <p:ext uri="{BB962C8B-B14F-4D97-AF65-F5344CB8AC3E}">
        <p14:creationId xmlns:p14="http://schemas.microsoft.com/office/powerpoint/2010/main" val="13561968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AB278-41A8-0D8F-7EB3-1E794BDBDD3E}"/>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9B5D42B6-2FF6-A9D3-488B-8CBFF303992E}"/>
              </a:ext>
            </a:extLst>
          </p:cNvPr>
          <p:cNvPicPr>
            <a:picLocks noGrp="1" noChangeAspect="1"/>
          </p:cNvPicPr>
          <p:nvPr>
            <p:ph idx="1"/>
          </p:nvPr>
        </p:nvPicPr>
        <p:blipFill>
          <a:blip r:embed="rId2"/>
          <a:stretch>
            <a:fillRect/>
          </a:stretch>
        </p:blipFill>
        <p:spPr>
          <a:xfrm>
            <a:off x="2617168" y="2046594"/>
            <a:ext cx="6957663" cy="3909399"/>
          </a:xfrm>
        </p:spPr>
      </p:pic>
    </p:spTree>
    <p:extLst>
      <p:ext uri="{BB962C8B-B14F-4D97-AF65-F5344CB8AC3E}">
        <p14:creationId xmlns:p14="http://schemas.microsoft.com/office/powerpoint/2010/main" val="26928548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8B1932-F5E8-F3CB-157B-CAC6FDE74C89}"/>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974B05F3-52EA-C1C0-5B2D-66D2DFBF525D}"/>
              </a:ext>
            </a:extLst>
          </p:cNvPr>
          <p:cNvPicPr>
            <a:picLocks noGrp="1" noChangeAspect="1"/>
          </p:cNvPicPr>
          <p:nvPr>
            <p:ph idx="1"/>
          </p:nvPr>
        </p:nvPicPr>
        <p:blipFill>
          <a:blip r:embed="rId2"/>
          <a:stretch>
            <a:fillRect/>
          </a:stretch>
        </p:blipFill>
        <p:spPr>
          <a:xfrm>
            <a:off x="2636220" y="2065646"/>
            <a:ext cx="6919560" cy="3871295"/>
          </a:xfrm>
        </p:spPr>
      </p:pic>
    </p:spTree>
    <p:extLst>
      <p:ext uri="{BB962C8B-B14F-4D97-AF65-F5344CB8AC3E}">
        <p14:creationId xmlns:p14="http://schemas.microsoft.com/office/powerpoint/2010/main" val="4594500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76D65D-7E47-988E-E3BA-0D122A050F2C}"/>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D1350DB4-F426-F29C-AF3F-866355A9C4D2}"/>
              </a:ext>
            </a:extLst>
          </p:cNvPr>
          <p:cNvPicPr>
            <a:picLocks noGrp="1" noChangeAspect="1"/>
          </p:cNvPicPr>
          <p:nvPr>
            <p:ph idx="1"/>
          </p:nvPr>
        </p:nvPicPr>
        <p:blipFill>
          <a:blip r:embed="rId2"/>
          <a:stretch>
            <a:fillRect/>
          </a:stretch>
        </p:blipFill>
        <p:spPr>
          <a:xfrm>
            <a:off x="2636220" y="2069456"/>
            <a:ext cx="6919560" cy="3863675"/>
          </a:xfrm>
        </p:spPr>
      </p:pic>
    </p:spTree>
    <p:extLst>
      <p:ext uri="{BB962C8B-B14F-4D97-AF65-F5344CB8AC3E}">
        <p14:creationId xmlns:p14="http://schemas.microsoft.com/office/powerpoint/2010/main" val="18067321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FE1EEF-1A2D-F71C-9686-50695C8B7BA8}"/>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74B2A597-425B-B488-3C9E-79661B8C82C1}"/>
              </a:ext>
            </a:extLst>
          </p:cNvPr>
          <p:cNvPicPr>
            <a:picLocks noGrp="1" noChangeAspect="1"/>
          </p:cNvPicPr>
          <p:nvPr>
            <p:ph idx="1"/>
          </p:nvPr>
        </p:nvPicPr>
        <p:blipFill>
          <a:blip r:embed="rId2"/>
          <a:stretch>
            <a:fillRect/>
          </a:stretch>
        </p:blipFill>
        <p:spPr>
          <a:xfrm>
            <a:off x="2620979" y="2046594"/>
            <a:ext cx="6950042" cy="3909399"/>
          </a:xfrm>
        </p:spPr>
      </p:pic>
    </p:spTree>
    <p:extLst>
      <p:ext uri="{BB962C8B-B14F-4D97-AF65-F5344CB8AC3E}">
        <p14:creationId xmlns:p14="http://schemas.microsoft.com/office/powerpoint/2010/main" val="42151917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E895E-2B1D-DB4C-2E38-DDFD33FC5851}"/>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BC33853F-3534-03E5-6E48-3C6101647EB5}"/>
              </a:ext>
            </a:extLst>
          </p:cNvPr>
          <p:cNvPicPr>
            <a:picLocks noGrp="1" noChangeAspect="1"/>
          </p:cNvPicPr>
          <p:nvPr>
            <p:ph idx="1"/>
          </p:nvPr>
        </p:nvPicPr>
        <p:blipFill>
          <a:blip r:embed="rId2"/>
          <a:stretch>
            <a:fillRect/>
          </a:stretch>
        </p:blipFill>
        <p:spPr>
          <a:xfrm>
            <a:off x="2601927" y="2035163"/>
            <a:ext cx="6988146" cy="3932261"/>
          </a:xfrm>
        </p:spPr>
      </p:pic>
    </p:spTree>
    <p:extLst>
      <p:ext uri="{BB962C8B-B14F-4D97-AF65-F5344CB8AC3E}">
        <p14:creationId xmlns:p14="http://schemas.microsoft.com/office/powerpoint/2010/main" val="6443842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4357D0-87BF-91E4-F56B-9A838CD5EF03}"/>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8F53374C-ECFF-245D-1A74-2BE346A800AE}"/>
              </a:ext>
            </a:extLst>
          </p:cNvPr>
          <p:cNvPicPr>
            <a:picLocks noGrp="1" noChangeAspect="1"/>
          </p:cNvPicPr>
          <p:nvPr>
            <p:ph idx="1"/>
          </p:nvPr>
        </p:nvPicPr>
        <p:blipFill>
          <a:blip r:embed="rId2"/>
          <a:stretch>
            <a:fillRect/>
          </a:stretch>
        </p:blipFill>
        <p:spPr>
          <a:xfrm>
            <a:off x="4595258" y="1798478"/>
            <a:ext cx="6957663" cy="3901778"/>
          </a:xfrm>
        </p:spPr>
      </p:pic>
      <p:sp>
        <p:nvSpPr>
          <p:cNvPr id="7" name="TextBox 6">
            <a:extLst>
              <a:ext uri="{FF2B5EF4-FFF2-40B4-BE49-F238E27FC236}">
                <a16:creationId xmlns:a16="http://schemas.microsoft.com/office/drawing/2014/main" id="{B36E4F15-D3EF-31A6-12D8-198D0FE457D2}"/>
              </a:ext>
            </a:extLst>
          </p:cNvPr>
          <p:cNvSpPr txBox="1"/>
          <p:nvPr/>
        </p:nvSpPr>
        <p:spPr>
          <a:xfrm>
            <a:off x="639079" y="2826037"/>
            <a:ext cx="6097554" cy="2626360"/>
          </a:xfrm>
          <a:prstGeom prst="rect">
            <a:avLst/>
          </a:prstGeom>
          <a:noFill/>
        </p:spPr>
        <p:txBody>
          <a:bodyPr wrap="square">
            <a:spAutoFit/>
          </a:bodyPr>
          <a:lstStyle/>
          <a:p>
            <a:r>
              <a:rPr lang="en-US" sz="1800" dirty="0">
                <a:solidFill>
                  <a:srgbClr val="000000"/>
                </a:solidFill>
                <a:effectLst/>
                <a:latin typeface="Times New Roman" panose="02020603050405020304" pitchFamily="18" charset="0"/>
                <a:ea typeface=""/>
              </a:rPr>
              <a:t>This is about what your customer is trying to do. You have to include all tasks customers are trying to perform, the problems they are trying to solve, and the needs they want to satisfy.</a:t>
            </a:r>
          </a:p>
          <a:p>
            <a:endParaRPr lang="en-US" sz="1800" dirty="0">
              <a:solidFill>
                <a:srgbClr val="000000"/>
              </a:solidFill>
              <a:effectLst/>
              <a:latin typeface="Times New Roman" panose="02020603050405020304" pitchFamily="18" charset="0"/>
              <a:ea typeface=""/>
            </a:endParaRPr>
          </a:p>
          <a:p>
            <a:pPr algn="just">
              <a:lnSpc>
                <a:spcPct val="150000"/>
              </a:lnSpc>
              <a:spcAft>
                <a:spcPts val="1365"/>
              </a:spcAft>
            </a:pPr>
            <a:r>
              <a:rPr lang="en-US" sz="1800" dirty="0">
                <a:solidFill>
                  <a:srgbClr val="000000"/>
                </a:solidFill>
                <a:effectLst/>
                <a:latin typeface="Times New Roman" panose="02020603050405020304" pitchFamily="18" charset="0"/>
                <a:ea typeface=""/>
              </a:rPr>
              <a:t>To fulfill this step, you may ask yourself:</a:t>
            </a:r>
            <a:endParaRPr lang="en-IN" sz="1800" dirty="0">
              <a:effectLst/>
              <a:latin typeface="Times New Roman" panose="02020603050405020304" pitchFamily="18" charset="0"/>
              <a:ea typeface="SimSun" panose="02010600030101010101" pitchFamily="2" charset="-122"/>
            </a:endParaRPr>
          </a:p>
          <a:p>
            <a:r>
              <a:rPr lang="en-US" sz="1800" dirty="0">
                <a:solidFill>
                  <a:srgbClr val="000000"/>
                </a:solidFill>
                <a:effectLst/>
                <a:latin typeface="Times New Roman" panose="02020603050405020304" pitchFamily="18" charset="0"/>
                <a:ea typeface=""/>
              </a:rPr>
              <a:t>What functional task, social task, emotional task is my customer trying to perform or accomplish? </a:t>
            </a:r>
          </a:p>
          <a:p>
            <a:r>
              <a:rPr lang="en-US" sz="1800" dirty="0">
                <a:solidFill>
                  <a:srgbClr val="000000"/>
                </a:solidFill>
                <a:effectLst/>
                <a:latin typeface="Times New Roman" panose="02020603050405020304" pitchFamily="18" charset="0"/>
                <a:ea typeface=""/>
              </a:rPr>
              <a:t>What basic needs do they need/want to have satisfied</a:t>
            </a:r>
            <a:endParaRPr lang="en-IN" dirty="0"/>
          </a:p>
        </p:txBody>
      </p:sp>
    </p:spTree>
    <p:extLst>
      <p:ext uri="{BB962C8B-B14F-4D97-AF65-F5344CB8AC3E}">
        <p14:creationId xmlns:p14="http://schemas.microsoft.com/office/powerpoint/2010/main" val="17908961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32D7A6-CEFA-7C78-FBDB-A71C300C1B47}"/>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525A6497-9AAB-B5C7-D3D8-F13D297DE501}"/>
              </a:ext>
            </a:extLst>
          </p:cNvPr>
          <p:cNvPicPr>
            <a:picLocks noGrp="1" noChangeAspect="1"/>
          </p:cNvPicPr>
          <p:nvPr>
            <p:ph idx="1"/>
          </p:nvPr>
        </p:nvPicPr>
        <p:blipFill>
          <a:blip r:embed="rId2"/>
          <a:stretch>
            <a:fillRect/>
          </a:stretch>
        </p:blipFill>
        <p:spPr>
          <a:xfrm>
            <a:off x="4411378" y="1856172"/>
            <a:ext cx="6942422" cy="3917019"/>
          </a:xfrm>
        </p:spPr>
      </p:pic>
      <p:sp>
        <p:nvSpPr>
          <p:cNvPr id="7" name="TextBox 6">
            <a:extLst>
              <a:ext uri="{FF2B5EF4-FFF2-40B4-BE49-F238E27FC236}">
                <a16:creationId xmlns:a16="http://schemas.microsoft.com/office/drawing/2014/main" id="{149C8942-A854-5B53-A568-B11EDF633002}"/>
              </a:ext>
            </a:extLst>
          </p:cNvPr>
          <p:cNvSpPr txBox="1"/>
          <p:nvPr/>
        </p:nvSpPr>
        <p:spPr>
          <a:xfrm>
            <a:off x="1024035" y="2828835"/>
            <a:ext cx="6097554" cy="1477328"/>
          </a:xfrm>
          <a:prstGeom prst="rect">
            <a:avLst/>
          </a:prstGeom>
          <a:noFill/>
        </p:spPr>
        <p:txBody>
          <a:bodyPr wrap="square">
            <a:spAutoFit/>
          </a:bodyPr>
          <a:lstStyle/>
          <a:p>
            <a:r>
              <a:rPr lang="en-US" sz="1800" dirty="0">
                <a:solidFill>
                  <a:srgbClr val="000000"/>
                </a:solidFill>
                <a:effectLst/>
                <a:latin typeface="Times New Roman" panose="02020603050405020304" pitchFamily="18" charset="0"/>
                <a:ea typeface=""/>
              </a:rPr>
              <a:t>This one encompasses everything that annoys your customer while they are performing their jobs-to-be-done, such as negative experiences and emotions, challenges, risks involved, financial costs, mistakes, and consequences, etc.</a:t>
            </a:r>
          </a:p>
          <a:p>
            <a:r>
              <a:rPr lang="en-US" sz="1800" dirty="0">
                <a:solidFill>
                  <a:srgbClr val="000000"/>
                </a:solidFill>
                <a:effectLst/>
                <a:latin typeface="Times New Roman" panose="02020603050405020304" pitchFamily="18" charset="0"/>
                <a:ea typeface=""/>
              </a:rPr>
              <a:t> </a:t>
            </a:r>
            <a:endParaRPr lang="en-IN" dirty="0"/>
          </a:p>
        </p:txBody>
      </p:sp>
    </p:spTree>
    <p:extLst>
      <p:ext uri="{BB962C8B-B14F-4D97-AF65-F5344CB8AC3E}">
        <p14:creationId xmlns:p14="http://schemas.microsoft.com/office/powerpoint/2010/main" val="38010959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7D0061-77C5-E73A-2E82-BD67B8A63B74}"/>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7752C908-BD14-80B8-09D9-29D290240AC6}"/>
              </a:ext>
            </a:extLst>
          </p:cNvPr>
          <p:cNvPicPr>
            <a:picLocks noGrp="1" noChangeAspect="1"/>
          </p:cNvPicPr>
          <p:nvPr>
            <p:ph idx="1"/>
          </p:nvPr>
        </p:nvPicPr>
        <p:blipFill>
          <a:blip r:embed="rId2"/>
          <a:stretch>
            <a:fillRect/>
          </a:stretch>
        </p:blipFill>
        <p:spPr>
          <a:xfrm>
            <a:off x="5095692" y="1849332"/>
            <a:ext cx="6927180" cy="4215565"/>
          </a:xfrm>
        </p:spPr>
      </p:pic>
      <p:sp>
        <p:nvSpPr>
          <p:cNvPr id="7" name="TextBox 6">
            <a:extLst>
              <a:ext uri="{FF2B5EF4-FFF2-40B4-BE49-F238E27FC236}">
                <a16:creationId xmlns:a16="http://schemas.microsoft.com/office/drawing/2014/main" id="{74824ABB-212C-2183-4CB7-EDAA353782A2}"/>
              </a:ext>
            </a:extLst>
          </p:cNvPr>
          <p:cNvSpPr txBox="1"/>
          <p:nvPr/>
        </p:nvSpPr>
        <p:spPr>
          <a:xfrm>
            <a:off x="1266631" y="3007577"/>
            <a:ext cx="6097554" cy="1477328"/>
          </a:xfrm>
          <a:prstGeom prst="rect">
            <a:avLst/>
          </a:prstGeom>
          <a:noFill/>
        </p:spPr>
        <p:txBody>
          <a:bodyPr wrap="square">
            <a:spAutoFit/>
          </a:bodyPr>
          <a:lstStyle/>
          <a:p>
            <a:r>
              <a:rPr lang="en-US" sz="1800" dirty="0">
                <a:solidFill>
                  <a:srgbClr val="000000"/>
                </a:solidFill>
                <a:effectLst/>
                <a:latin typeface="Times New Roman" panose="02020603050405020304" pitchFamily="18" charset="0"/>
                <a:ea typeface=""/>
              </a:rPr>
              <a:t>They are all the benefits your customer expects or wishes – or even something that would surprise them positively –, whether they are functional, emotional, social or financial. In short, everything that delight them and make their life easier, more joyful or more successful. </a:t>
            </a:r>
            <a:endParaRPr lang="en-IN" dirty="0"/>
          </a:p>
        </p:txBody>
      </p:sp>
    </p:spTree>
    <p:extLst>
      <p:ext uri="{BB962C8B-B14F-4D97-AF65-F5344CB8AC3E}">
        <p14:creationId xmlns:p14="http://schemas.microsoft.com/office/powerpoint/2010/main" val="41424639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81807-1C02-BC1B-1844-77A296D20A36}"/>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08A451B7-E6E2-7B4F-BDEE-B791794E03A0}"/>
              </a:ext>
            </a:extLst>
          </p:cNvPr>
          <p:cNvPicPr>
            <a:picLocks noGrp="1" noChangeAspect="1"/>
          </p:cNvPicPr>
          <p:nvPr>
            <p:ph idx="1"/>
          </p:nvPr>
        </p:nvPicPr>
        <p:blipFill>
          <a:blip r:embed="rId2"/>
          <a:stretch>
            <a:fillRect/>
          </a:stretch>
        </p:blipFill>
        <p:spPr>
          <a:xfrm>
            <a:off x="2084004" y="1829500"/>
            <a:ext cx="8021049" cy="3970364"/>
          </a:xfrm>
        </p:spPr>
      </p:pic>
    </p:spTree>
    <p:extLst>
      <p:ext uri="{BB962C8B-B14F-4D97-AF65-F5344CB8AC3E}">
        <p14:creationId xmlns:p14="http://schemas.microsoft.com/office/powerpoint/2010/main" val="24981528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3B0F46-0F43-1249-B4C1-BF0E4F346A21}"/>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C660E0EF-DF3B-071C-5183-90D83BCD3EE8}"/>
              </a:ext>
            </a:extLst>
          </p:cNvPr>
          <p:cNvPicPr>
            <a:picLocks noGrp="1" noChangeAspect="1"/>
          </p:cNvPicPr>
          <p:nvPr>
            <p:ph idx="1"/>
          </p:nvPr>
        </p:nvPicPr>
        <p:blipFill>
          <a:blip r:embed="rId2"/>
          <a:stretch>
            <a:fillRect/>
          </a:stretch>
        </p:blipFill>
        <p:spPr>
          <a:xfrm>
            <a:off x="2640030" y="2073267"/>
            <a:ext cx="6911939" cy="3856054"/>
          </a:xfrm>
        </p:spPr>
      </p:pic>
    </p:spTree>
    <p:extLst>
      <p:ext uri="{BB962C8B-B14F-4D97-AF65-F5344CB8AC3E}">
        <p14:creationId xmlns:p14="http://schemas.microsoft.com/office/powerpoint/2010/main" val="10674351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4C92C2-4C65-C5DD-4B0E-504FE97CB338}"/>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F53F76FD-30EE-9DBB-2708-5D5FC5910B63}"/>
              </a:ext>
            </a:extLst>
          </p:cNvPr>
          <p:cNvSpPr>
            <a:spLocks noGrp="1"/>
          </p:cNvSpPr>
          <p:nvPr>
            <p:ph idx="1"/>
          </p:nvPr>
        </p:nvSpPr>
        <p:spPr>
          <a:xfrm>
            <a:off x="838200" y="1825625"/>
            <a:ext cx="4069702" cy="4351338"/>
          </a:xfrm>
        </p:spPr>
        <p:txBody>
          <a:bodyPr/>
          <a:lstStyle/>
          <a:p>
            <a:r>
              <a:rPr lang="en-US" sz="1800" b="0" dirty="0">
                <a:solidFill>
                  <a:srgbClr val="000000"/>
                </a:solidFill>
                <a:effectLst/>
                <a:ea typeface=""/>
              </a:rPr>
              <a:t>Value Proposition Canvas</a:t>
            </a:r>
            <a:r>
              <a:rPr lang="en-US" sz="1800" dirty="0">
                <a:solidFill>
                  <a:srgbClr val="000000"/>
                </a:solidFill>
                <a:effectLst/>
                <a:latin typeface="Times New Roman" panose="02020603050405020304" pitchFamily="18" charset="0"/>
                <a:ea typeface=""/>
              </a:rPr>
              <a:t> is a </a:t>
            </a:r>
            <a:r>
              <a:rPr lang="en-US" sz="1800" u="sng" dirty="0">
                <a:solidFill>
                  <a:srgbClr val="29B6F6"/>
                </a:solidFill>
                <a:effectLst/>
                <a:latin typeface="Times New Roman" panose="02020603050405020304" pitchFamily="18" charset="0"/>
                <a:ea typeface=""/>
                <a:cs typeface="Times New Roman" panose="02020603050405020304" pitchFamily="18" charset="0"/>
                <a:hlinkClick r:id="rId2"/>
              </a:rPr>
              <a:t>business model</a:t>
            </a:r>
            <a:r>
              <a:rPr lang="en-US" sz="1800" dirty="0">
                <a:solidFill>
                  <a:srgbClr val="000000"/>
                </a:solidFill>
                <a:effectLst/>
                <a:latin typeface="Times New Roman" panose="02020603050405020304" pitchFamily="18" charset="0"/>
                <a:ea typeface=""/>
              </a:rPr>
              <a:t> tool that helps you make sure that a company’s product or service is positioned around customers’ values and needs. The tool has been created by </a:t>
            </a:r>
            <a:r>
              <a:rPr lang="en-US" sz="1800" u="sng" dirty="0">
                <a:solidFill>
                  <a:srgbClr val="29B6F6"/>
                </a:solidFill>
                <a:effectLst/>
                <a:latin typeface="Times New Roman" panose="02020603050405020304" pitchFamily="18" charset="0"/>
                <a:ea typeface=""/>
                <a:cs typeface="Times New Roman" panose="02020603050405020304" pitchFamily="18" charset="0"/>
                <a:hlinkClick r:id="rId3"/>
              </a:rPr>
              <a:t>Alexander Osterwalder</a:t>
            </a:r>
            <a:r>
              <a:rPr lang="en-US" sz="1800" dirty="0">
                <a:solidFill>
                  <a:srgbClr val="000000"/>
                </a:solidFill>
                <a:effectLst/>
                <a:latin typeface="Times New Roman" panose="02020603050405020304" pitchFamily="18" charset="0"/>
                <a:ea typeface=""/>
              </a:rPr>
              <a:t>, Yves Pigneur, and Alan Smith. </a:t>
            </a:r>
          </a:p>
          <a:p>
            <a:r>
              <a:rPr lang="en-US" sz="1800" dirty="0">
                <a:solidFill>
                  <a:srgbClr val="000000"/>
                </a:solidFill>
                <a:effectLst/>
                <a:latin typeface="Times New Roman" panose="02020603050405020304" pitchFamily="18" charset="0"/>
                <a:ea typeface=""/>
              </a:rPr>
              <a:t>In few words, this tool comes to facilitate the job of putting yourself in your customers’ shoes and understanding their world.</a:t>
            </a:r>
            <a:endParaRPr lang="en-IN" dirty="0"/>
          </a:p>
        </p:txBody>
      </p:sp>
      <p:pic>
        <p:nvPicPr>
          <p:cNvPr id="5" name="Picture 4">
            <a:extLst>
              <a:ext uri="{FF2B5EF4-FFF2-40B4-BE49-F238E27FC236}">
                <a16:creationId xmlns:a16="http://schemas.microsoft.com/office/drawing/2014/main" id="{9DA0671B-85EE-7AE4-36B3-087EFFAA1FB8}"/>
              </a:ext>
            </a:extLst>
          </p:cNvPr>
          <p:cNvPicPr>
            <a:picLocks noChangeAspect="1"/>
          </p:cNvPicPr>
          <p:nvPr/>
        </p:nvPicPr>
        <p:blipFill>
          <a:blip r:embed="rId4"/>
          <a:stretch>
            <a:fillRect/>
          </a:stretch>
        </p:blipFill>
        <p:spPr>
          <a:xfrm>
            <a:off x="5074299" y="1690688"/>
            <a:ext cx="6911939" cy="3909399"/>
          </a:xfrm>
          <a:prstGeom prst="rect">
            <a:avLst/>
          </a:prstGeom>
        </p:spPr>
      </p:pic>
    </p:spTree>
    <p:extLst>
      <p:ext uri="{BB962C8B-B14F-4D97-AF65-F5344CB8AC3E}">
        <p14:creationId xmlns:p14="http://schemas.microsoft.com/office/powerpoint/2010/main" val="28368499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606120-7FAE-EC7A-0A1A-A81DBE2318B9}"/>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CF830B3D-C841-2180-2ADD-283865DFC653}"/>
              </a:ext>
            </a:extLst>
          </p:cNvPr>
          <p:cNvPicPr>
            <a:picLocks noGrp="1" noChangeAspect="1"/>
          </p:cNvPicPr>
          <p:nvPr>
            <p:ph idx="1"/>
          </p:nvPr>
        </p:nvPicPr>
        <p:blipFill>
          <a:blip r:embed="rId2"/>
          <a:stretch>
            <a:fillRect/>
          </a:stretch>
        </p:blipFill>
        <p:spPr>
          <a:xfrm>
            <a:off x="2643841" y="2054215"/>
            <a:ext cx="6904318" cy="3894157"/>
          </a:xfrm>
        </p:spPr>
      </p:pic>
    </p:spTree>
    <p:extLst>
      <p:ext uri="{BB962C8B-B14F-4D97-AF65-F5344CB8AC3E}">
        <p14:creationId xmlns:p14="http://schemas.microsoft.com/office/powerpoint/2010/main" val="21700521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4C2ACB-7E13-8973-6C93-631BE4DC00ED}"/>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3BEC1EF0-FC48-2E3F-3BD1-0155967391B4}"/>
              </a:ext>
            </a:extLst>
          </p:cNvPr>
          <p:cNvPicPr>
            <a:picLocks noGrp="1" noChangeAspect="1"/>
          </p:cNvPicPr>
          <p:nvPr>
            <p:ph idx="1"/>
          </p:nvPr>
        </p:nvPicPr>
        <p:blipFill>
          <a:blip r:embed="rId2"/>
          <a:stretch>
            <a:fillRect/>
          </a:stretch>
        </p:blipFill>
        <p:spPr>
          <a:xfrm>
            <a:off x="2655272" y="2058025"/>
            <a:ext cx="6881456" cy="3886537"/>
          </a:xfrm>
        </p:spPr>
      </p:pic>
    </p:spTree>
    <p:extLst>
      <p:ext uri="{BB962C8B-B14F-4D97-AF65-F5344CB8AC3E}">
        <p14:creationId xmlns:p14="http://schemas.microsoft.com/office/powerpoint/2010/main" val="7653310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5F40A6-FF78-2C74-7D24-B83BE1C8890B}"/>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DD43B472-CC89-963A-BDCE-56F7C458DB90}"/>
              </a:ext>
            </a:extLst>
          </p:cNvPr>
          <p:cNvPicPr>
            <a:picLocks noGrp="1" noChangeAspect="1"/>
          </p:cNvPicPr>
          <p:nvPr>
            <p:ph idx="1"/>
          </p:nvPr>
        </p:nvPicPr>
        <p:blipFill>
          <a:blip r:embed="rId2"/>
          <a:stretch>
            <a:fillRect/>
          </a:stretch>
        </p:blipFill>
        <p:spPr>
          <a:xfrm>
            <a:off x="5048765" y="1814525"/>
            <a:ext cx="6850974" cy="4088564"/>
          </a:xfrm>
        </p:spPr>
      </p:pic>
      <p:sp>
        <p:nvSpPr>
          <p:cNvPr id="7" name="TextBox 6">
            <a:extLst>
              <a:ext uri="{FF2B5EF4-FFF2-40B4-BE49-F238E27FC236}">
                <a16:creationId xmlns:a16="http://schemas.microsoft.com/office/drawing/2014/main" id="{00BCE85A-0CBF-BCBA-7FC0-2AE74FE83C62}"/>
              </a:ext>
            </a:extLst>
          </p:cNvPr>
          <p:cNvSpPr txBox="1"/>
          <p:nvPr/>
        </p:nvSpPr>
        <p:spPr>
          <a:xfrm>
            <a:off x="292261" y="1814525"/>
            <a:ext cx="4673278" cy="5028749"/>
          </a:xfrm>
          <a:prstGeom prst="rect">
            <a:avLst/>
          </a:prstGeom>
          <a:noFill/>
        </p:spPr>
        <p:txBody>
          <a:bodyPr wrap="square">
            <a:spAutoFit/>
          </a:bodyPr>
          <a:lstStyle/>
          <a:p>
            <a:pPr algn="just">
              <a:lnSpc>
                <a:spcPct val="150000"/>
              </a:lnSpc>
              <a:spcAft>
                <a:spcPts val="1365"/>
              </a:spcAft>
            </a:pPr>
            <a:r>
              <a:rPr lang="en-US" sz="1800" dirty="0">
                <a:solidFill>
                  <a:srgbClr val="000000"/>
                </a:solidFill>
                <a:effectLst/>
                <a:latin typeface="Times New Roman" panose="02020603050405020304" pitchFamily="18" charset="0"/>
                <a:ea typeface=""/>
              </a:rPr>
              <a:t>Include all the products and services you are going to deliver. About each one, ask yourself:</a:t>
            </a:r>
            <a:endParaRPr lang="en-IN" sz="1800" dirty="0">
              <a:effectLst/>
              <a:latin typeface="Times New Roman" panose="02020603050405020304" pitchFamily="18" charset="0"/>
              <a:ea typeface="SimSun" panose="02010600030101010101" pitchFamily="2" charset="-122"/>
            </a:endParaRPr>
          </a:p>
          <a:p>
            <a:pPr marL="342900" lvl="0" indent="-342900" algn="just">
              <a:lnSpc>
                <a:spcPct val="150000"/>
              </a:lnSpc>
              <a:spcAft>
                <a:spcPts val="630"/>
              </a:spcAft>
              <a:buSzPts val="1000"/>
              <a:buFont typeface="Symbol" panose="05050102010706020507" pitchFamily="18" charset="2"/>
              <a:buChar char=""/>
              <a:tabLst>
                <a:tab pos="457200" algn="l"/>
              </a:tabLst>
            </a:pPr>
            <a:r>
              <a:rPr lang="en-US" sz="1800" dirty="0">
                <a:solidFill>
                  <a:srgbClr val="000000"/>
                </a:solidFill>
                <a:effectLst/>
                <a:latin typeface="Times New Roman" panose="02020603050405020304" pitchFamily="18" charset="0"/>
                <a:ea typeface=""/>
                <a:cs typeface="Symbol" panose="05050102010706020507" pitchFamily="18" charset="2"/>
              </a:rPr>
              <a:t>Can the product/service help to accomplish any job-to-be-done, whether functional, social, emotional, needs, wishes, roles, etc.?</a:t>
            </a:r>
            <a:endParaRPr lang="en-IN" sz="1200" dirty="0">
              <a:effectLst/>
              <a:latin typeface="Calibri" panose="020F0502020204030204" pitchFamily="34" charset="0"/>
              <a:ea typeface="SimSun" panose="02010600030101010101" pitchFamily="2" charset="-122"/>
              <a:cs typeface="Symbol" panose="05050102010706020507" pitchFamily="18" charset="2"/>
            </a:endParaRPr>
          </a:p>
          <a:p>
            <a:pPr marL="342900" lvl="0" indent="-342900" algn="just">
              <a:lnSpc>
                <a:spcPct val="150000"/>
              </a:lnSpc>
              <a:spcAft>
                <a:spcPts val="630"/>
              </a:spcAft>
              <a:buSzPts val="1000"/>
              <a:buFont typeface="Symbol" panose="05050102010706020507" pitchFamily="18" charset="2"/>
              <a:buChar char=""/>
              <a:tabLst>
                <a:tab pos="457200" algn="l"/>
              </a:tabLst>
            </a:pPr>
            <a:r>
              <a:rPr lang="en-US" sz="1800" dirty="0">
                <a:solidFill>
                  <a:srgbClr val="000000"/>
                </a:solidFill>
                <a:effectLst/>
                <a:latin typeface="Times New Roman" panose="02020603050405020304" pitchFamily="18" charset="0"/>
                <a:ea typeface=""/>
                <a:cs typeface="Symbol" panose="05050102010706020507" pitchFamily="18" charset="2"/>
              </a:rPr>
              <a:t>Is the product/service tangible, digital/virtual, or financial?</a:t>
            </a:r>
            <a:endParaRPr lang="en-IN" sz="1200" dirty="0">
              <a:effectLst/>
              <a:latin typeface="Calibri" panose="020F0502020204030204" pitchFamily="34" charset="0"/>
              <a:ea typeface="SimSun" panose="02010600030101010101" pitchFamily="2" charset="-122"/>
              <a:cs typeface="Symbol" panose="05050102010706020507" pitchFamily="18" charset="2"/>
            </a:endParaRPr>
          </a:p>
          <a:p>
            <a:pPr marL="342900" lvl="0" indent="-342900" algn="just">
              <a:lnSpc>
                <a:spcPct val="150000"/>
              </a:lnSpc>
              <a:spcAft>
                <a:spcPts val="630"/>
              </a:spcAft>
              <a:buSzPts val="1000"/>
              <a:buFont typeface="Symbol" panose="05050102010706020507" pitchFamily="18" charset="2"/>
              <a:buChar char=""/>
              <a:tabLst>
                <a:tab pos="457200" algn="l"/>
              </a:tabLst>
            </a:pPr>
            <a:r>
              <a:rPr lang="en-US" sz="1800" dirty="0">
                <a:solidFill>
                  <a:srgbClr val="000000"/>
                </a:solidFill>
                <a:effectLst/>
                <a:latin typeface="Times New Roman" panose="02020603050405020304" pitchFamily="18" charset="0"/>
                <a:ea typeface=""/>
                <a:cs typeface="Symbol" panose="05050102010706020507" pitchFamily="18" charset="2"/>
              </a:rPr>
              <a:t>Is the product/service crucial or trivial? How relevant is it?</a:t>
            </a:r>
            <a:endParaRPr lang="en-IN" sz="1200" dirty="0">
              <a:effectLst/>
              <a:latin typeface="Calibri" panose="020F0502020204030204" pitchFamily="34" charset="0"/>
              <a:ea typeface="SimSun" panose="02010600030101010101" pitchFamily="2" charset="-122"/>
              <a:cs typeface="Symbol" panose="05050102010706020507" pitchFamily="18" charset="2"/>
            </a:endParaRPr>
          </a:p>
          <a:p>
            <a:pPr marL="342900" lvl="0" indent="-342900" algn="just">
              <a:lnSpc>
                <a:spcPct val="150000"/>
              </a:lnSpc>
              <a:spcAft>
                <a:spcPts val="630"/>
              </a:spcAft>
              <a:buSzPts val="1000"/>
              <a:buFont typeface="Symbol" panose="05050102010706020507" pitchFamily="18" charset="2"/>
              <a:buChar char=""/>
              <a:tabLst>
                <a:tab pos="457200" algn="l"/>
              </a:tabLst>
            </a:pPr>
            <a:r>
              <a:rPr lang="en-US" sz="1800" dirty="0">
                <a:solidFill>
                  <a:srgbClr val="000000"/>
                </a:solidFill>
                <a:effectLst/>
                <a:latin typeface="Times New Roman" panose="02020603050405020304" pitchFamily="18" charset="0"/>
                <a:ea typeface=""/>
                <a:cs typeface="Symbol" panose="05050102010706020507" pitchFamily="18" charset="2"/>
              </a:rPr>
              <a:t>How often is the product/service used by my customer?</a:t>
            </a:r>
            <a:endParaRPr lang="en-IN" sz="1200" dirty="0">
              <a:effectLst/>
              <a:latin typeface="Calibri" panose="020F0502020204030204" pitchFamily="34" charset="0"/>
              <a:ea typeface="SimSun" panose="02010600030101010101" pitchFamily="2" charset="-122"/>
              <a:cs typeface="Symbol" panose="05050102010706020507" pitchFamily="18" charset="2"/>
            </a:endParaRPr>
          </a:p>
        </p:txBody>
      </p:sp>
    </p:spTree>
    <p:extLst>
      <p:ext uri="{BB962C8B-B14F-4D97-AF65-F5344CB8AC3E}">
        <p14:creationId xmlns:p14="http://schemas.microsoft.com/office/powerpoint/2010/main" val="29687322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AE24EE-4D1A-9846-D2DE-656780686F20}"/>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AB45145F-E614-2198-F66A-F4D9CACFB4FF}"/>
              </a:ext>
            </a:extLst>
          </p:cNvPr>
          <p:cNvPicPr>
            <a:picLocks noGrp="1" noChangeAspect="1"/>
          </p:cNvPicPr>
          <p:nvPr>
            <p:ph idx="1"/>
          </p:nvPr>
        </p:nvPicPr>
        <p:blipFill>
          <a:blip r:embed="rId2"/>
          <a:stretch>
            <a:fillRect/>
          </a:stretch>
        </p:blipFill>
        <p:spPr>
          <a:xfrm>
            <a:off x="5055330" y="1400537"/>
            <a:ext cx="6919560" cy="4431801"/>
          </a:xfrm>
        </p:spPr>
      </p:pic>
      <p:sp>
        <p:nvSpPr>
          <p:cNvPr id="7" name="TextBox 6">
            <a:extLst>
              <a:ext uri="{FF2B5EF4-FFF2-40B4-BE49-F238E27FC236}">
                <a16:creationId xmlns:a16="http://schemas.microsoft.com/office/drawing/2014/main" id="{8C57F2C0-F2A6-349C-EF33-17BCD40FF451}"/>
              </a:ext>
            </a:extLst>
          </p:cNvPr>
          <p:cNvSpPr txBox="1"/>
          <p:nvPr/>
        </p:nvSpPr>
        <p:spPr>
          <a:xfrm>
            <a:off x="118641" y="2505670"/>
            <a:ext cx="5252012" cy="4580741"/>
          </a:xfrm>
          <a:prstGeom prst="rect">
            <a:avLst/>
          </a:prstGeom>
          <a:noFill/>
        </p:spPr>
        <p:txBody>
          <a:bodyPr wrap="square">
            <a:spAutoFit/>
          </a:bodyPr>
          <a:lstStyle/>
          <a:p>
            <a:r>
              <a:rPr lang="en-US" sz="1800" dirty="0">
                <a:solidFill>
                  <a:srgbClr val="000000"/>
                </a:solidFill>
                <a:effectLst/>
                <a:latin typeface="Times New Roman" panose="02020603050405020304" pitchFamily="18" charset="0"/>
                <a:ea typeface=""/>
              </a:rPr>
              <a:t>Describe how your product/service relieves the customer’s pains. Identify if you reduce their costs, negative feelings, efforts, risks, negative consequences, mistakes… </a:t>
            </a:r>
          </a:p>
          <a:p>
            <a:pPr algn="just">
              <a:lnSpc>
                <a:spcPct val="150000"/>
              </a:lnSpc>
              <a:spcAft>
                <a:spcPts val="1365"/>
              </a:spcAft>
            </a:pPr>
            <a:r>
              <a:rPr lang="en-US" sz="1800" dirty="0">
                <a:solidFill>
                  <a:srgbClr val="000000"/>
                </a:solidFill>
                <a:effectLst/>
                <a:latin typeface="Times New Roman" panose="02020603050405020304" pitchFamily="18" charset="0"/>
                <a:ea typeface=""/>
              </a:rPr>
              <a:t>To help you out, ask if your product/service:</a:t>
            </a:r>
            <a:endParaRPr lang="en-IN" sz="1800" dirty="0">
              <a:effectLst/>
              <a:latin typeface="Times New Roman" panose="02020603050405020304" pitchFamily="18" charset="0"/>
              <a:ea typeface="SimSun" panose="02010600030101010101" pitchFamily="2" charset="-122"/>
            </a:endParaRPr>
          </a:p>
          <a:p>
            <a:pPr marL="342900" lvl="0" indent="-342900" algn="just">
              <a:lnSpc>
                <a:spcPct val="150000"/>
              </a:lnSpc>
              <a:spcAft>
                <a:spcPts val="630"/>
              </a:spcAft>
              <a:buSzPts val="1000"/>
              <a:buFont typeface="Symbol" panose="05050102010706020507" pitchFamily="18" charset="2"/>
              <a:buChar char=""/>
              <a:tabLst>
                <a:tab pos="457200" algn="l"/>
              </a:tabLst>
            </a:pPr>
            <a:r>
              <a:rPr lang="en-US" sz="1800" dirty="0">
                <a:solidFill>
                  <a:srgbClr val="000000"/>
                </a:solidFill>
                <a:effectLst/>
                <a:latin typeface="Times New Roman" panose="02020603050405020304" pitchFamily="18" charset="0"/>
                <a:ea typeface=""/>
                <a:cs typeface="Symbol" panose="05050102010706020507" pitchFamily="18" charset="2"/>
              </a:rPr>
              <a:t>produces savings (in terms of time, money, effort, etc.);</a:t>
            </a:r>
            <a:endParaRPr lang="en-IN" sz="1800" dirty="0">
              <a:effectLst/>
              <a:latin typeface="Calibri" panose="020F0502020204030204" pitchFamily="34" charset="0"/>
              <a:ea typeface="SimSun" panose="02010600030101010101" pitchFamily="2" charset="-122"/>
              <a:cs typeface="Symbol" panose="05050102010706020507" pitchFamily="18" charset="2"/>
            </a:endParaRPr>
          </a:p>
          <a:p>
            <a:pPr marL="342900" lvl="0" indent="-342900" algn="just">
              <a:lnSpc>
                <a:spcPct val="150000"/>
              </a:lnSpc>
              <a:spcAft>
                <a:spcPts val="630"/>
              </a:spcAft>
              <a:buSzPts val="1000"/>
              <a:buFont typeface="Symbol" panose="05050102010706020507" pitchFamily="18" charset="2"/>
              <a:buChar char=""/>
              <a:tabLst>
                <a:tab pos="457200" algn="l"/>
              </a:tabLst>
            </a:pPr>
            <a:r>
              <a:rPr lang="en-US" sz="1800" dirty="0">
                <a:solidFill>
                  <a:srgbClr val="000000"/>
                </a:solidFill>
                <a:effectLst/>
                <a:latin typeface="Times New Roman" panose="02020603050405020304" pitchFamily="18" charset="0"/>
                <a:ea typeface=""/>
                <a:cs typeface="Symbol" panose="05050102010706020507" pitchFamily="18" charset="2"/>
              </a:rPr>
              <a:t>makes your customer feel better (they end up with frustrations, discomforts, things that give headaches, etc.);</a:t>
            </a:r>
            <a:endParaRPr lang="en-IN" sz="1800" dirty="0">
              <a:effectLst/>
              <a:latin typeface="Calibri" panose="020F0502020204030204" pitchFamily="34" charset="0"/>
              <a:ea typeface="SimSun" panose="02010600030101010101" pitchFamily="2" charset="-122"/>
              <a:cs typeface="Symbol" panose="05050102010706020507" pitchFamily="18" charset="2"/>
            </a:endParaRPr>
          </a:p>
          <a:p>
            <a:endParaRPr lang="en-US" sz="1800" dirty="0">
              <a:solidFill>
                <a:srgbClr val="000000"/>
              </a:solidFill>
              <a:effectLst/>
              <a:latin typeface="Times New Roman" panose="02020603050405020304" pitchFamily="18" charset="0"/>
              <a:ea typeface=""/>
            </a:endParaRPr>
          </a:p>
          <a:p>
            <a:endParaRPr lang="en-IN" dirty="0"/>
          </a:p>
        </p:txBody>
      </p:sp>
    </p:spTree>
    <p:extLst>
      <p:ext uri="{BB962C8B-B14F-4D97-AF65-F5344CB8AC3E}">
        <p14:creationId xmlns:p14="http://schemas.microsoft.com/office/powerpoint/2010/main" val="15084793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B97875-A419-A0DA-F93F-4F9A11B14E1B}"/>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1135ADB2-F8D5-EB56-E7C8-907C8C2B485E}"/>
              </a:ext>
            </a:extLst>
          </p:cNvPr>
          <p:cNvPicPr>
            <a:picLocks noGrp="1" noChangeAspect="1"/>
          </p:cNvPicPr>
          <p:nvPr>
            <p:ph idx="1"/>
          </p:nvPr>
        </p:nvPicPr>
        <p:blipFill>
          <a:blip r:embed="rId2"/>
          <a:stretch>
            <a:fillRect/>
          </a:stretch>
        </p:blipFill>
        <p:spPr>
          <a:xfrm>
            <a:off x="5056476" y="1784186"/>
            <a:ext cx="6927180" cy="4304097"/>
          </a:xfrm>
        </p:spPr>
      </p:pic>
      <p:sp>
        <p:nvSpPr>
          <p:cNvPr id="7" name="TextBox 6">
            <a:extLst>
              <a:ext uri="{FF2B5EF4-FFF2-40B4-BE49-F238E27FC236}">
                <a16:creationId xmlns:a16="http://schemas.microsoft.com/office/drawing/2014/main" id="{F00B2B20-6124-9B1C-D5E6-C7569F6BD904}"/>
              </a:ext>
            </a:extLst>
          </p:cNvPr>
          <p:cNvSpPr txBox="1"/>
          <p:nvPr/>
        </p:nvSpPr>
        <p:spPr>
          <a:xfrm>
            <a:off x="208344" y="2553937"/>
            <a:ext cx="5266481" cy="4303742"/>
          </a:xfrm>
          <a:prstGeom prst="rect">
            <a:avLst/>
          </a:prstGeom>
          <a:noFill/>
        </p:spPr>
        <p:txBody>
          <a:bodyPr wrap="square">
            <a:spAutoFit/>
          </a:bodyPr>
          <a:lstStyle/>
          <a:p>
            <a:r>
              <a:rPr lang="en-US" sz="1800" dirty="0">
                <a:solidFill>
                  <a:srgbClr val="000000"/>
                </a:solidFill>
                <a:effectLst/>
                <a:latin typeface="Times New Roman" panose="02020603050405020304" pitchFamily="18" charset="0"/>
                <a:ea typeface=""/>
              </a:rPr>
              <a:t>Involve how the product/service offers the customer added value, what are the benefits your product brings, and if your customer’s wishes and expectations are reached. After all, how it makes your customer happier.</a:t>
            </a:r>
          </a:p>
          <a:p>
            <a:pPr algn="just">
              <a:lnSpc>
                <a:spcPct val="150000"/>
              </a:lnSpc>
              <a:spcAft>
                <a:spcPts val="1365"/>
              </a:spcAft>
            </a:pPr>
            <a:r>
              <a:rPr lang="en-US" sz="1800" dirty="0">
                <a:solidFill>
                  <a:srgbClr val="000000"/>
                </a:solidFill>
                <a:effectLst/>
                <a:latin typeface="Times New Roman" panose="02020603050405020304" pitchFamily="18" charset="0"/>
                <a:ea typeface=""/>
              </a:rPr>
              <a:t>To do that, ask if your product/service:</a:t>
            </a:r>
            <a:endParaRPr lang="en-IN" sz="1800" dirty="0">
              <a:effectLst/>
              <a:latin typeface="Times New Roman" panose="02020603050405020304" pitchFamily="18" charset="0"/>
              <a:ea typeface="SimSun" panose="02010600030101010101" pitchFamily="2" charset="-122"/>
            </a:endParaRPr>
          </a:p>
          <a:p>
            <a:pPr marL="342900" lvl="0" indent="-342900" algn="just">
              <a:lnSpc>
                <a:spcPct val="150000"/>
              </a:lnSpc>
              <a:spcAft>
                <a:spcPts val="630"/>
              </a:spcAft>
              <a:buSzPts val="1000"/>
              <a:buFont typeface="Symbol" panose="05050102010706020507" pitchFamily="18" charset="2"/>
              <a:buChar char=""/>
              <a:tabLst>
                <a:tab pos="457200" algn="l"/>
              </a:tabLst>
            </a:pPr>
            <a:r>
              <a:rPr lang="en-US" sz="1800" dirty="0">
                <a:solidFill>
                  <a:srgbClr val="000000"/>
                </a:solidFill>
                <a:effectLst/>
                <a:latin typeface="Times New Roman" panose="02020603050405020304" pitchFamily="18" charset="0"/>
                <a:ea typeface=""/>
                <a:cs typeface="Symbol" panose="05050102010706020507" pitchFamily="18" charset="2"/>
              </a:rPr>
              <a:t>creates savings that make your customer happy (in terms of time, money, effort, etc.);</a:t>
            </a:r>
            <a:endParaRPr lang="en-IN" sz="1800" dirty="0">
              <a:effectLst/>
              <a:latin typeface="Calibri" panose="020F0502020204030204" pitchFamily="34" charset="0"/>
              <a:ea typeface="SimSun" panose="02010600030101010101" pitchFamily="2" charset="-122"/>
              <a:cs typeface="Symbol" panose="05050102010706020507" pitchFamily="18" charset="2"/>
            </a:endParaRPr>
          </a:p>
          <a:p>
            <a:pPr marL="342900" lvl="0" indent="-342900" algn="just">
              <a:lnSpc>
                <a:spcPct val="150000"/>
              </a:lnSpc>
              <a:spcAft>
                <a:spcPts val="630"/>
              </a:spcAft>
              <a:buSzPts val="1000"/>
              <a:buFont typeface="Symbol" panose="05050102010706020507" pitchFamily="18" charset="2"/>
              <a:buChar char=""/>
              <a:tabLst>
                <a:tab pos="457200" algn="l"/>
              </a:tabLst>
            </a:pPr>
            <a:r>
              <a:rPr lang="en-US" sz="1800" dirty="0">
                <a:solidFill>
                  <a:srgbClr val="000000"/>
                </a:solidFill>
                <a:effectLst/>
                <a:latin typeface="Times New Roman" panose="02020603050405020304" pitchFamily="18" charset="0"/>
                <a:ea typeface=""/>
                <a:cs typeface="Symbol" panose="05050102010706020507" pitchFamily="18" charset="2"/>
              </a:rPr>
              <a:t>produces results that your customer expects or that goes beyond their expectations (better level of quality, more of something, less of another);</a:t>
            </a:r>
            <a:endParaRPr lang="en-IN" sz="1800" dirty="0">
              <a:effectLst/>
              <a:latin typeface="Calibri" panose="020F0502020204030204" pitchFamily="34" charset="0"/>
              <a:ea typeface="SimSun" panose="02010600030101010101" pitchFamily="2" charset="-122"/>
              <a:cs typeface="Symbol" panose="05050102010706020507" pitchFamily="18" charset="2"/>
            </a:endParaRPr>
          </a:p>
          <a:p>
            <a:endParaRPr lang="en-IN" dirty="0"/>
          </a:p>
        </p:txBody>
      </p:sp>
    </p:spTree>
    <p:extLst>
      <p:ext uri="{BB962C8B-B14F-4D97-AF65-F5344CB8AC3E}">
        <p14:creationId xmlns:p14="http://schemas.microsoft.com/office/powerpoint/2010/main" val="16322258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2031C3-2B3B-C67A-8FB4-7B0A9D9F650A}"/>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88CF0E65-670D-7166-040C-C6ACA6124970}"/>
              </a:ext>
            </a:extLst>
          </p:cNvPr>
          <p:cNvPicPr>
            <a:picLocks noGrp="1" noChangeAspect="1"/>
          </p:cNvPicPr>
          <p:nvPr>
            <p:ph idx="1"/>
          </p:nvPr>
        </p:nvPicPr>
        <p:blipFill>
          <a:blip r:embed="rId2"/>
          <a:stretch>
            <a:fillRect/>
          </a:stretch>
        </p:blipFill>
        <p:spPr>
          <a:xfrm>
            <a:off x="2096164" y="1934657"/>
            <a:ext cx="7707593" cy="4651337"/>
          </a:xfrm>
        </p:spPr>
      </p:pic>
    </p:spTree>
    <p:extLst>
      <p:ext uri="{BB962C8B-B14F-4D97-AF65-F5344CB8AC3E}">
        <p14:creationId xmlns:p14="http://schemas.microsoft.com/office/powerpoint/2010/main" val="13313785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12B201-1628-EF66-218F-11AF397E326C}"/>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1B08793F-A84D-E882-C68F-30D7A86DD79F}"/>
              </a:ext>
            </a:extLst>
          </p:cNvPr>
          <p:cNvPicPr>
            <a:picLocks noGrp="1" noChangeAspect="1"/>
          </p:cNvPicPr>
          <p:nvPr>
            <p:ph idx="1"/>
          </p:nvPr>
        </p:nvPicPr>
        <p:blipFill>
          <a:blip r:embed="rId2"/>
          <a:stretch>
            <a:fillRect/>
          </a:stretch>
        </p:blipFill>
        <p:spPr>
          <a:xfrm>
            <a:off x="2466697" y="1803382"/>
            <a:ext cx="7834771" cy="4527970"/>
          </a:xfrm>
        </p:spPr>
      </p:pic>
    </p:spTree>
    <p:extLst>
      <p:ext uri="{BB962C8B-B14F-4D97-AF65-F5344CB8AC3E}">
        <p14:creationId xmlns:p14="http://schemas.microsoft.com/office/powerpoint/2010/main" val="11955045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4C31B2-5F98-B5EF-C74C-C8C26ADE9610}"/>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0C04363D-5180-9491-ABBA-1887FE17F53A}"/>
              </a:ext>
            </a:extLst>
          </p:cNvPr>
          <p:cNvPicPr>
            <a:picLocks noGrp="1" noChangeAspect="1"/>
          </p:cNvPicPr>
          <p:nvPr>
            <p:ph idx="1"/>
          </p:nvPr>
        </p:nvPicPr>
        <p:blipFill>
          <a:blip r:embed="rId2"/>
          <a:stretch>
            <a:fillRect/>
          </a:stretch>
        </p:blipFill>
        <p:spPr>
          <a:xfrm>
            <a:off x="2620979" y="2038974"/>
            <a:ext cx="6950042" cy="3924640"/>
          </a:xfrm>
        </p:spPr>
      </p:pic>
    </p:spTree>
    <p:extLst>
      <p:ext uri="{BB962C8B-B14F-4D97-AF65-F5344CB8AC3E}">
        <p14:creationId xmlns:p14="http://schemas.microsoft.com/office/powerpoint/2010/main" val="9704596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5024F2-DA6D-A9BF-AB3E-A76D9CED3096}"/>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72ED27D7-756C-4153-7833-D7743B16416D}"/>
              </a:ext>
            </a:extLst>
          </p:cNvPr>
          <p:cNvPicPr>
            <a:picLocks noGrp="1" noChangeAspect="1"/>
          </p:cNvPicPr>
          <p:nvPr>
            <p:ph idx="1"/>
          </p:nvPr>
        </p:nvPicPr>
        <p:blipFill>
          <a:blip r:embed="rId2"/>
          <a:stretch>
            <a:fillRect/>
          </a:stretch>
        </p:blipFill>
        <p:spPr>
          <a:xfrm>
            <a:off x="2640030" y="2099939"/>
            <a:ext cx="6911939" cy="3802710"/>
          </a:xfrm>
        </p:spPr>
      </p:pic>
    </p:spTree>
    <p:extLst>
      <p:ext uri="{BB962C8B-B14F-4D97-AF65-F5344CB8AC3E}">
        <p14:creationId xmlns:p14="http://schemas.microsoft.com/office/powerpoint/2010/main" val="422786830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E04519-75C9-B165-4092-03965B4DF73E}"/>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1E686401-A9B1-4CFB-B2FC-300E2BECE044}"/>
              </a:ext>
            </a:extLst>
          </p:cNvPr>
          <p:cNvPicPr>
            <a:picLocks noGrp="1" noChangeAspect="1"/>
          </p:cNvPicPr>
          <p:nvPr>
            <p:ph idx="1"/>
          </p:nvPr>
        </p:nvPicPr>
        <p:blipFill>
          <a:blip r:embed="rId2"/>
          <a:stretch>
            <a:fillRect/>
          </a:stretch>
        </p:blipFill>
        <p:spPr>
          <a:xfrm>
            <a:off x="2666703" y="2054215"/>
            <a:ext cx="6858594" cy="3894157"/>
          </a:xfrm>
        </p:spPr>
      </p:pic>
    </p:spTree>
    <p:extLst>
      <p:ext uri="{BB962C8B-B14F-4D97-AF65-F5344CB8AC3E}">
        <p14:creationId xmlns:p14="http://schemas.microsoft.com/office/powerpoint/2010/main" val="15186903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D020B8-B2B1-3786-D570-6528234215C6}"/>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9DB3284D-CFD7-2AEA-F0A7-F1F4C8F74218}"/>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17AEDCBC-BE52-6B08-47D7-D91EF5D9B8C7}"/>
              </a:ext>
            </a:extLst>
          </p:cNvPr>
          <p:cNvPicPr>
            <a:picLocks noChangeAspect="1"/>
          </p:cNvPicPr>
          <p:nvPr/>
        </p:nvPicPr>
        <p:blipFill>
          <a:blip r:embed="rId2"/>
          <a:stretch>
            <a:fillRect/>
          </a:stretch>
        </p:blipFill>
        <p:spPr>
          <a:xfrm>
            <a:off x="1334278" y="1481921"/>
            <a:ext cx="8976049" cy="4582977"/>
          </a:xfrm>
          <a:prstGeom prst="rect">
            <a:avLst/>
          </a:prstGeom>
        </p:spPr>
      </p:pic>
    </p:spTree>
    <p:extLst>
      <p:ext uri="{BB962C8B-B14F-4D97-AF65-F5344CB8AC3E}">
        <p14:creationId xmlns:p14="http://schemas.microsoft.com/office/powerpoint/2010/main" val="34081810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41AF46-5994-4466-326B-B578555E7829}"/>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E4977B7A-E8A7-6A7C-E144-F1ED8CF55039}"/>
              </a:ext>
            </a:extLst>
          </p:cNvPr>
          <p:cNvPicPr>
            <a:picLocks noGrp="1" noChangeAspect="1"/>
          </p:cNvPicPr>
          <p:nvPr>
            <p:ph idx="1"/>
          </p:nvPr>
        </p:nvPicPr>
        <p:blipFill>
          <a:blip r:embed="rId2"/>
          <a:stretch>
            <a:fillRect/>
          </a:stretch>
        </p:blipFill>
        <p:spPr>
          <a:xfrm>
            <a:off x="2338801" y="1690688"/>
            <a:ext cx="7835346" cy="4446281"/>
          </a:xfrm>
        </p:spPr>
      </p:pic>
    </p:spTree>
    <p:extLst>
      <p:ext uri="{BB962C8B-B14F-4D97-AF65-F5344CB8AC3E}">
        <p14:creationId xmlns:p14="http://schemas.microsoft.com/office/powerpoint/2010/main" val="29141302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44ABB1-D246-2999-E636-4330E144570C}"/>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08FD7023-CB78-87EC-2F41-18B0EA5EDAF3}"/>
              </a:ext>
            </a:extLst>
          </p:cNvPr>
          <p:cNvPicPr>
            <a:picLocks noGrp="1" noChangeAspect="1"/>
          </p:cNvPicPr>
          <p:nvPr>
            <p:ph idx="1"/>
          </p:nvPr>
        </p:nvPicPr>
        <p:blipFill>
          <a:blip r:embed="rId2"/>
          <a:stretch>
            <a:fillRect/>
          </a:stretch>
        </p:blipFill>
        <p:spPr>
          <a:xfrm>
            <a:off x="2666702" y="2077077"/>
            <a:ext cx="7461145" cy="3848433"/>
          </a:xfrm>
        </p:spPr>
      </p:pic>
    </p:spTree>
    <p:extLst>
      <p:ext uri="{BB962C8B-B14F-4D97-AF65-F5344CB8AC3E}">
        <p14:creationId xmlns:p14="http://schemas.microsoft.com/office/powerpoint/2010/main" val="16912070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D482CD-723A-3B9E-4217-2A7C955C4941}"/>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41847267-2EEF-8CB2-9D9E-09E9F192CBC5}"/>
              </a:ext>
            </a:extLst>
          </p:cNvPr>
          <p:cNvPicPr>
            <a:picLocks noGrp="1" noChangeAspect="1"/>
          </p:cNvPicPr>
          <p:nvPr>
            <p:ph idx="1"/>
          </p:nvPr>
        </p:nvPicPr>
        <p:blipFill>
          <a:blip r:embed="rId2"/>
          <a:stretch>
            <a:fillRect/>
          </a:stretch>
        </p:blipFill>
        <p:spPr>
          <a:xfrm>
            <a:off x="2681944" y="2088508"/>
            <a:ext cx="6828112" cy="3825572"/>
          </a:xfrm>
        </p:spPr>
      </p:pic>
    </p:spTree>
    <p:extLst>
      <p:ext uri="{BB962C8B-B14F-4D97-AF65-F5344CB8AC3E}">
        <p14:creationId xmlns:p14="http://schemas.microsoft.com/office/powerpoint/2010/main" val="239838397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26C78-D8CE-38D2-D925-9586153FC697}"/>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5251807F-32E5-E0D7-FE70-1793604B6046}"/>
              </a:ext>
            </a:extLst>
          </p:cNvPr>
          <p:cNvSpPr>
            <a:spLocks noGrp="1"/>
          </p:cNvSpPr>
          <p:nvPr>
            <p:ph idx="1"/>
          </p:nvPr>
        </p:nvSpPr>
        <p:spPr/>
        <p:txBody>
          <a:bodyPr/>
          <a:lstStyle/>
          <a:p>
            <a:endParaRPr lang="en-IN" dirty="0"/>
          </a:p>
        </p:txBody>
      </p:sp>
      <p:pic>
        <p:nvPicPr>
          <p:cNvPr id="5" name="Picture 4">
            <a:extLst>
              <a:ext uri="{FF2B5EF4-FFF2-40B4-BE49-F238E27FC236}">
                <a16:creationId xmlns:a16="http://schemas.microsoft.com/office/drawing/2014/main" id="{88FED1F8-3264-B5F9-ED8B-DA26E1BECD8D}"/>
              </a:ext>
            </a:extLst>
          </p:cNvPr>
          <p:cNvPicPr>
            <a:picLocks noChangeAspect="1"/>
          </p:cNvPicPr>
          <p:nvPr/>
        </p:nvPicPr>
        <p:blipFill>
          <a:blip r:embed="rId2"/>
          <a:stretch>
            <a:fillRect/>
          </a:stretch>
        </p:blipFill>
        <p:spPr>
          <a:xfrm>
            <a:off x="2628599" y="1470490"/>
            <a:ext cx="6934801" cy="3917019"/>
          </a:xfrm>
          <a:prstGeom prst="rect">
            <a:avLst/>
          </a:prstGeom>
        </p:spPr>
      </p:pic>
    </p:spTree>
    <p:extLst>
      <p:ext uri="{BB962C8B-B14F-4D97-AF65-F5344CB8AC3E}">
        <p14:creationId xmlns:p14="http://schemas.microsoft.com/office/powerpoint/2010/main" val="148083514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151A95-2936-0DC7-FAC4-AC9AE86A57C6}"/>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C30BDF2A-9E10-9676-B9D3-F854DA86D359}"/>
              </a:ext>
            </a:extLst>
          </p:cNvPr>
          <p:cNvSpPr>
            <a:spLocks noGrp="1"/>
          </p:cNvSpPr>
          <p:nvPr>
            <p:ph idx="1"/>
          </p:nvPr>
        </p:nvSpPr>
        <p:spPr/>
        <p:txBody>
          <a:bodyPr/>
          <a:lstStyle/>
          <a:p>
            <a:endParaRPr lang="en-IN" dirty="0"/>
          </a:p>
        </p:txBody>
      </p:sp>
      <p:pic>
        <p:nvPicPr>
          <p:cNvPr id="5" name="Picture 4">
            <a:extLst>
              <a:ext uri="{FF2B5EF4-FFF2-40B4-BE49-F238E27FC236}">
                <a16:creationId xmlns:a16="http://schemas.microsoft.com/office/drawing/2014/main" id="{95E01832-2CA1-3321-AA7C-6F9BE695F0B3}"/>
              </a:ext>
            </a:extLst>
          </p:cNvPr>
          <p:cNvPicPr>
            <a:picLocks noChangeAspect="1"/>
          </p:cNvPicPr>
          <p:nvPr/>
        </p:nvPicPr>
        <p:blipFill>
          <a:blip r:embed="rId2"/>
          <a:stretch>
            <a:fillRect/>
          </a:stretch>
        </p:blipFill>
        <p:spPr>
          <a:xfrm>
            <a:off x="3113590" y="1950592"/>
            <a:ext cx="7002683" cy="3813600"/>
          </a:xfrm>
          <a:prstGeom prst="rect">
            <a:avLst/>
          </a:prstGeom>
        </p:spPr>
      </p:pic>
    </p:spTree>
    <p:extLst>
      <p:ext uri="{BB962C8B-B14F-4D97-AF65-F5344CB8AC3E}">
        <p14:creationId xmlns:p14="http://schemas.microsoft.com/office/powerpoint/2010/main" val="334877983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7A9659-D8E3-FB31-8FC4-28CD28CBD4B9}"/>
              </a:ext>
            </a:extLst>
          </p:cNvPr>
          <p:cNvSpPr>
            <a:spLocks noGrp="1"/>
          </p:cNvSpPr>
          <p:nvPr>
            <p:ph type="ctrTitle"/>
          </p:nvPr>
        </p:nvSpPr>
        <p:spPr/>
        <p:txBody>
          <a:bodyPr/>
          <a:lstStyle/>
          <a:p>
            <a:r>
              <a:rPr lang="en-IN" sz="4000" b="1" dirty="0">
                <a:solidFill>
                  <a:srgbClr val="000000"/>
                </a:solidFill>
                <a:latin typeface="Arial" panose="020B0604020202020204" pitchFamily="34" charset="0"/>
              </a:rPr>
              <a:t>B</a:t>
            </a:r>
            <a:r>
              <a:rPr lang="en-IN" sz="4000" b="1" i="0" dirty="0">
                <a:solidFill>
                  <a:srgbClr val="000000"/>
                </a:solidFill>
                <a:effectLst/>
                <a:latin typeface="Arial" panose="020B0604020202020204" pitchFamily="34" charset="0"/>
              </a:rPr>
              <a:t>usiness </a:t>
            </a:r>
            <a:r>
              <a:rPr lang="en-IN" sz="4000" b="1" dirty="0">
                <a:solidFill>
                  <a:srgbClr val="000000"/>
                </a:solidFill>
                <a:latin typeface="Arial" panose="020B0604020202020204" pitchFamily="34" charset="0"/>
              </a:rPr>
              <a:t>M</a:t>
            </a:r>
            <a:r>
              <a:rPr lang="en-IN" sz="4000" b="1" i="0" dirty="0">
                <a:solidFill>
                  <a:srgbClr val="000000"/>
                </a:solidFill>
                <a:effectLst/>
                <a:latin typeface="Arial" panose="020B0604020202020204" pitchFamily="34" charset="0"/>
              </a:rPr>
              <a:t>odel </a:t>
            </a:r>
            <a:r>
              <a:rPr lang="en-IN" sz="4000" b="1" dirty="0">
                <a:solidFill>
                  <a:srgbClr val="000000"/>
                </a:solidFill>
                <a:latin typeface="Arial" panose="020B0604020202020204" pitchFamily="34" charset="0"/>
              </a:rPr>
              <a:t>C</a:t>
            </a:r>
            <a:r>
              <a:rPr lang="en-IN" sz="4000" b="1" i="0" dirty="0">
                <a:solidFill>
                  <a:srgbClr val="000000"/>
                </a:solidFill>
                <a:effectLst/>
                <a:latin typeface="Arial" panose="020B0604020202020204" pitchFamily="34" charset="0"/>
              </a:rPr>
              <a:t>anvas</a:t>
            </a:r>
            <a:br>
              <a:rPr lang="en-IN" b="1" i="0" dirty="0">
                <a:solidFill>
                  <a:srgbClr val="000000"/>
                </a:solidFill>
                <a:effectLst/>
                <a:latin typeface="sofia-pro"/>
              </a:rPr>
            </a:br>
            <a:endParaRPr lang="en-IN" dirty="0"/>
          </a:p>
        </p:txBody>
      </p:sp>
      <p:sp>
        <p:nvSpPr>
          <p:cNvPr id="3" name="Subtitle 2">
            <a:extLst>
              <a:ext uri="{FF2B5EF4-FFF2-40B4-BE49-F238E27FC236}">
                <a16:creationId xmlns:a16="http://schemas.microsoft.com/office/drawing/2014/main" id="{ED23DB4A-9E83-176D-6987-26F8C48FFE96}"/>
              </a:ext>
            </a:extLst>
          </p:cNvPr>
          <p:cNvSpPr>
            <a:spLocks noGrp="1"/>
          </p:cNvSpPr>
          <p:nvPr>
            <p:ph type="subTitle" idx="1"/>
          </p:nvPr>
        </p:nvSpPr>
        <p:spPr/>
        <p:txBody>
          <a:bodyPr/>
          <a:lstStyle/>
          <a:p>
            <a:endParaRPr lang="en-IN"/>
          </a:p>
        </p:txBody>
      </p:sp>
    </p:spTree>
    <p:extLst>
      <p:ext uri="{BB962C8B-B14F-4D97-AF65-F5344CB8AC3E}">
        <p14:creationId xmlns:p14="http://schemas.microsoft.com/office/powerpoint/2010/main" val="119025277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BB4D07-4873-A623-54AF-A12360F420DA}"/>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0342A484-8152-CE6A-B315-69578AEBE48E}"/>
              </a:ext>
            </a:extLst>
          </p:cNvPr>
          <p:cNvSpPr>
            <a:spLocks noGrp="1"/>
          </p:cNvSpPr>
          <p:nvPr>
            <p:ph idx="1"/>
          </p:nvPr>
        </p:nvSpPr>
        <p:spPr/>
        <p:txBody>
          <a:bodyPr/>
          <a:lstStyle/>
          <a:p>
            <a:pPr algn="l" rtl="0" fontAlgn="base">
              <a:spcBef>
                <a:spcPts val="0"/>
              </a:spcBef>
              <a:spcAft>
                <a:spcPts val="0"/>
              </a:spcAft>
            </a:pPr>
            <a:r>
              <a:rPr lang="en-US" sz="1800" b="0" i="0" dirty="0">
                <a:solidFill>
                  <a:srgbClr val="000000"/>
                </a:solidFill>
                <a:effectLst/>
                <a:latin typeface="Arial" panose="020B0604020202020204" pitchFamily="34" charset="0"/>
              </a:rPr>
              <a:t>Business model canvas is a visual template that helps entrepreneurs document an existing business model or develop a new one. Alexander Osterwalder created it in 2005, based on his academic work on business model ontology.</a:t>
            </a:r>
            <a:endParaRPr lang="en-US" b="0" i="0" dirty="0">
              <a:solidFill>
                <a:srgbClr val="000000"/>
              </a:solidFill>
              <a:effectLst/>
              <a:latin typeface="sofia-pro"/>
            </a:endParaRPr>
          </a:p>
          <a:p>
            <a:pPr marL="0" indent="0" algn="l" rtl="0" fontAlgn="base">
              <a:spcBef>
                <a:spcPts val="0"/>
              </a:spcBef>
              <a:spcAft>
                <a:spcPts val="0"/>
              </a:spcAft>
              <a:buNone/>
            </a:pPr>
            <a:endParaRPr lang="en-US" b="0" i="0" dirty="0">
              <a:solidFill>
                <a:srgbClr val="000000"/>
              </a:solidFill>
              <a:effectLst/>
              <a:latin typeface="sofia-pro"/>
            </a:endParaRPr>
          </a:p>
          <a:p>
            <a:pPr algn="l" rtl="0" fontAlgn="base">
              <a:spcBef>
                <a:spcPts val="0"/>
              </a:spcBef>
              <a:spcAft>
                <a:spcPts val="0"/>
              </a:spcAft>
            </a:pPr>
            <a:r>
              <a:rPr lang="en-US" sz="1800" b="0" i="0" dirty="0">
                <a:solidFill>
                  <a:srgbClr val="000000"/>
                </a:solidFill>
                <a:effectLst/>
                <a:latin typeface="Arial" panose="020B0604020202020204" pitchFamily="34" charset="0"/>
              </a:rPr>
              <a:t>The business model canvas was designed with startups in mind. It quickly became an alternative to the traditional business plan which wasn’t agile enough to accommodate newly emerging companies.</a:t>
            </a:r>
            <a:endParaRPr lang="en-US" b="0" i="0" dirty="0">
              <a:solidFill>
                <a:srgbClr val="000000"/>
              </a:solidFill>
              <a:effectLst/>
              <a:latin typeface="sofia-pro"/>
            </a:endParaRPr>
          </a:p>
          <a:p>
            <a:pPr marL="0" indent="0" algn="l" rtl="0" fontAlgn="base">
              <a:spcBef>
                <a:spcPts val="0"/>
              </a:spcBef>
              <a:spcAft>
                <a:spcPts val="0"/>
              </a:spcAft>
              <a:buNone/>
            </a:pPr>
            <a:r>
              <a:rPr lang="en-US" b="0" i="0" dirty="0">
                <a:solidFill>
                  <a:srgbClr val="000000"/>
                </a:solidFill>
                <a:effectLst/>
                <a:latin typeface="sofia-pro"/>
              </a:rPr>
              <a:t> </a:t>
            </a:r>
          </a:p>
          <a:p>
            <a:pPr algn="l" rtl="0" fontAlgn="base">
              <a:spcBef>
                <a:spcPts val="0"/>
              </a:spcBef>
              <a:spcAft>
                <a:spcPts val="0"/>
              </a:spcAft>
            </a:pPr>
            <a:r>
              <a:rPr lang="en-US" sz="1800" b="0" i="0" dirty="0">
                <a:solidFill>
                  <a:srgbClr val="000000"/>
                </a:solidFill>
                <a:effectLst/>
                <a:latin typeface="Arial" panose="020B0604020202020204" pitchFamily="34" charset="0"/>
              </a:rPr>
              <a:t>The revolutionary thing about the business model canvas was that it allowed entrepreneurs to capture a business model on a single page. This made business planning simpler and more structured.</a:t>
            </a:r>
            <a:endParaRPr lang="en-US" b="0" i="0" dirty="0">
              <a:solidFill>
                <a:srgbClr val="000000"/>
              </a:solidFill>
              <a:effectLst/>
              <a:latin typeface="sofia-pro"/>
            </a:endParaRPr>
          </a:p>
          <a:p>
            <a:endParaRPr lang="en-IN" dirty="0"/>
          </a:p>
        </p:txBody>
      </p:sp>
    </p:spTree>
    <p:extLst>
      <p:ext uri="{BB962C8B-B14F-4D97-AF65-F5344CB8AC3E}">
        <p14:creationId xmlns:p14="http://schemas.microsoft.com/office/powerpoint/2010/main" val="25506636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D151CF-5BDF-8F73-12B5-ED69C274D14C}"/>
              </a:ext>
            </a:extLst>
          </p:cNvPr>
          <p:cNvSpPr>
            <a:spLocks noGrp="1"/>
          </p:cNvSpPr>
          <p:nvPr>
            <p:ph type="title"/>
          </p:nvPr>
        </p:nvSpPr>
        <p:spPr/>
        <p:txBody>
          <a:bodyPr/>
          <a:lstStyle/>
          <a:p>
            <a:endParaRPr lang="en-IN" dirty="0"/>
          </a:p>
        </p:txBody>
      </p:sp>
      <p:pic>
        <p:nvPicPr>
          <p:cNvPr id="5" name="Content Placeholder 4">
            <a:extLst>
              <a:ext uri="{FF2B5EF4-FFF2-40B4-BE49-F238E27FC236}">
                <a16:creationId xmlns:a16="http://schemas.microsoft.com/office/drawing/2014/main" id="{8F431ED4-2122-15AA-774F-C593919B91CD}"/>
              </a:ext>
            </a:extLst>
          </p:cNvPr>
          <p:cNvPicPr>
            <a:picLocks noGrp="1" noChangeAspect="1"/>
          </p:cNvPicPr>
          <p:nvPr>
            <p:ph idx="1"/>
          </p:nvPr>
        </p:nvPicPr>
        <p:blipFill>
          <a:blip r:embed="rId3"/>
          <a:stretch>
            <a:fillRect/>
          </a:stretch>
        </p:blipFill>
        <p:spPr>
          <a:xfrm>
            <a:off x="2192594" y="1825625"/>
            <a:ext cx="8209935" cy="4351338"/>
          </a:xfrm>
        </p:spPr>
      </p:pic>
    </p:spTree>
    <p:extLst>
      <p:ext uri="{BB962C8B-B14F-4D97-AF65-F5344CB8AC3E}">
        <p14:creationId xmlns:p14="http://schemas.microsoft.com/office/powerpoint/2010/main" val="206546847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77B750-0D8C-F5FA-77B1-645E8EFADC92}"/>
              </a:ext>
            </a:extLst>
          </p:cNvPr>
          <p:cNvSpPr>
            <a:spLocks noGrp="1"/>
          </p:cNvSpPr>
          <p:nvPr>
            <p:ph type="title"/>
          </p:nvPr>
        </p:nvSpPr>
        <p:spPr/>
        <p:txBody>
          <a:bodyPr/>
          <a:lstStyle/>
          <a:p>
            <a:r>
              <a:rPr lang="en-IN" dirty="0">
                <a:solidFill>
                  <a:srgbClr val="3D3D3D"/>
                </a:solidFill>
                <a:latin typeface="Quicksand"/>
              </a:rPr>
              <a:t>F</a:t>
            </a:r>
            <a:r>
              <a:rPr lang="en-IN" b="0" i="0" dirty="0">
                <a:solidFill>
                  <a:srgbClr val="3D3D3D"/>
                </a:solidFill>
                <a:effectLst/>
                <a:latin typeface="Quicksand"/>
              </a:rPr>
              <a:t>ashion retail giant </a:t>
            </a:r>
            <a:r>
              <a:rPr lang="en-IN" b="0" i="0" u="none" strike="noStrike" dirty="0">
                <a:solidFill>
                  <a:srgbClr val="0C71C3"/>
                </a:solidFill>
                <a:effectLst/>
                <a:latin typeface="Quicksand"/>
                <a:hlinkClick r:id="rId2"/>
              </a:rPr>
              <a:t>Zara</a:t>
            </a:r>
            <a:r>
              <a:rPr lang="en-IN" b="0" i="0" dirty="0">
                <a:solidFill>
                  <a:srgbClr val="3D3D3D"/>
                </a:solidFill>
                <a:effectLst/>
                <a:latin typeface="Quicksand"/>
              </a:rPr>
              <a:t> </a:t>
            </a:r>
            <a:endParaRPr lang="en-IN" dirty="0"/>
          </a:p>
        </p:txBody>
      </p:sp>
      <p:pic>
        <p:nvPicPr>
          <p:cNvPr id="5" name="Content Placeholder 4">
            <a:extLst>
              <a:ext uri="{FF2B5EF4-FFF2-40B4-BE49-F238E27FC236}">
                <a16:creationId xmlns:a16="http://schemas.microsoft.com/office/drawing/2014/main" id="{F1754C63-E844-9E5F-F94A-A13E0CF5E9BB}"/>
              </a:ext>
            </a:extLst>
          </p:cNvPr>
          <p:cNvPicPr>
            <a:picLocks noGrp="1" noChangeAspect="1"/>
          </p:cNvPicPr>
          <p:nvPr>
            <p:ph idx="1"/>
          </p:nvPr>
        </p:nvPicPr>
        <p:blipFill>
          <a:blip r:embed="rId3"/>
          <a:stretch>
            <a:fillRect/>
          </a:stretch>
        </p:blipFill>
        <p:spPr>
          <a:xfrm>
            <a:off x="1307637" y="1892502"/>
            <a:ext cx="1455227" cy="3254022"/>
          </a:xfrm>
        </p:spPr>
      </p:pic>
      <p:sp>
        <p:nvSpPr>
          <p:cNvPr id="7" name="TextBox 6">
            <a:extLst>
              <a:ext uri="{FF2B5EF4-FFF2-40B4-BE49-F238E27FC236}">
                <a16:creationId xmlns:a16="http://schemas.microsoft.com/office/drawing/2014/main" id="{1E0DEB9E-2B78-6C93-E263-04C1512123A3}"/>
              </a:ext>
            </a:extLst>
          </p:cNvPr>
          <p:cNvSpPr txBox="1"/>
          <p:nvPr/>
        </p:nvSpPr>
        <p:spPr>
          <a:xfrm>
            <a:off x="3500284" y="1892502"/>
            <a:ext cx="6096000" cy="2585323"/>
          </a:xfrm>
          <a:prstGeom prst="rect">
            <a:avLst/>
          </a:prstGeom>
          <a:noFill/>
        </p:spPr>
        <p:txBody>
          <a:bodyPr wrap="square">
            <a:spAutoFit/>
          </a:bodyPr>
          <a:lstStyle/>
          <a:p>
            <a:r>
              <a:rPr lang="en-US" b="0" i="0" dirty="0">
                <a:solidFill>
                  <a:srgbClr val="3D3D3D"/>
                </a:solidFill>
                <a:effectLst/>
                <a:latin typeface="Quicksand"/>
              </a:rPr>
              <a:t>The first block of the Business Canvas Model is about understanding </a:t>
            </a:r>
            <a:r>
              <a:rPr lang="en-US" b="1" i="0" dirty="0">
                <a:solidFill>
                  <a:srgbClr val="3D3D3D"/>
                </a:solidFill>
                <a:effectLst/>
                <a:latin typeface="Quicksand"/>
              </a:rPr>
              <a:t>who</a:t>
            </a:r>
            <a:r>
              <a:rPr lang="en-US" b="0" i="0" dirty="0">
                <a:solidFill>
                  <a:srgbClr val="3D3D3D"/>
                </a:solidFill>
                <a:effectLst/>
                <a:latin typeface="Quicksand"/>
              </a:rPr>
              <a:t> is the most important customer(s) you’re delivering value to. Or, in other words, who are they? What do they do? And why would they buy your product or service?</a:t>
            </a:r>
          </a:p>
          <a:p>
            <a:endParaRPr lang="en-US" b="0" i="0" dirty="0">
              <a:solidFill>
                <a:srgbClr val="3D3D3D"/>
              </a:solidFill>
              <a:effectLst/>
              <a:latin typeface="Quicksand"/>
            </a:endParaRPr>
          </a:p>
          <a:p>
            <a:r>
              <a:rPr lang="en-US" b="0" i="0" dirty="0">
                <a:solidFill>
                  <a:srgbClr val="3D3D3D"/>
                </a:solidFill>
                <a:effectLst/>
                <a:latin typeface="Quicksand"/>
              </a:rPr>
              <a:t>Buyer personas are fictional depictions of an ideal or hypothetical client. Typically when brainstorming a buyer persona you’d want to define certain characteristics (age, demographic, gender, income, industry, pain points, goals, etc.)</a:t>
            </a:r>
            <a:endParaRPr lang="en-IN" dirty="0"/>
          </a:p>
        </p:txBody>
      </p:sp>
    </p:spTree>
    <p:extLst>
      <p:ext uri="{BB962C8B-B14F-4D97-AF65-F5344CB8AC3E}">
        <p14:creationId xmlns:p14="http://schemas.microsoft.com/office/powerpoint/2010/main" val="263918491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4BE218-1BFF-607D-4530-D112A113AA2A}"/>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1AE1FAD9-AD43-8351-39F7-8CB3B73420F1}"/>
              </a:ext>
            </a:extLst>
          </p:cNvPr>
          <p:cNvPicPr>
            <a:picLocks noGrp="1" noChangeAspect="1"/>
          </p:cNvPicPr>
          <p:nvPr>
            <p:ph idx="1"/>
          </p:nvPr>
        </p:nvPicPr>
        <p:blipFill>
          <a:blip r:embed="rId3"/>
          <a:stretch>
            <a:fillRect/>
          </a:stretch>
        </p:blipFill>
        <p:spPr>
          <a:xfrm>
            <a:off x="1179872" y="2034577"/>
            <a:ext cx="2004500" cy="3284505"/>
          </a:xfrm>
        </p:spPr>
      </p:pic>
      <p:sp>
        <p:nvSpPr>
          <p:cNvPr id="7" name="TextBox 6">
            <a:extLst>
              <a:ext uri="{FF2B5EF4-FFF2-40B4-BE49-F238E27FC236}">
                <a16:creationId xmlns:a16="http://schemas.microsoft.com/office/drawing/2014/main" id="{796AB6EE-FB37-65C2-B118-45EE033A2BA5}"/>
              </a:ext>
            </a:extLst>
          </p:cNvPr>
          <p:cNvSpPr txBox="1"/>
          <p:nvPr/>
        </p:nvSpPr>
        <p:spPr>
          <a:xfrm>
            <a:off x="4306529" y="2319168"/>
            <a:ext cx="6096000" cy="2585323"/>
          </a:xfrm>
          <a:prstGeom prst="rect">
            <a:avLst/>
          </a:prstGeom>
          <a:noFill/>
        </p:spPr>
        <p:txBody>
          <a:bodyPr wrap="square">
            <a:spAutoFit/>
          </a:bodyPr>
          <a:lstStyle/>
          <a:p>
            <a:r>
              <a:rPr lang="en-US" b="0" i="0" dirty="0">
                <a:solidFill>
                  <a:srgbClr val="3D3D3D"/>
                </a:solidFill>
                <a:effectLst/>
                <a:latin typeface="Quicksand"/>
              </a:rPr>
              <a:t>The second phase is about figuring out your company’s </a:t>
            </a:r>
            <a:r>
              <a:rPr lang="en-US" b="1" i="0" dirty="0">
                <a:solidFill>
                  <a:srgbClr val="3D3D3D"/>
                </a:solidFill>
                <a:effectLst/>
                <a:latin typeface="Quicksand"/>
              </a:rPr>
              <a:t>value propositions</a:t>
            </a:r>
            <a:r>
              <a:rPr lang="en-US" b="0" i="0" dirty="0">
                <a:solidFill>
                  <a:srgbClr val="3D3D3D"/>
                </a:solidFill>
                <a:effectLst/>
                <a:latin typeface="Quicksand"/>
              </a:rPr>
              <a:t>, and importantly, your </a:t>
            </a:r>
            <a:r>
              <a:rPr lang="en-US" b="1" i="0" dirty="0">
                <a:solidFill>
                  <a:srgbClr val="3D3D3D"/>
                </a:solidFill>
                <a:effectLst/>
                <a:latin typeface="Quicksand"/>
              </a:rPr>
              <a:t>UVP</a:t>
            </a:r>
            <a:r>
              <a:rPr lang="en-US" b="0" i="0" dirty="0">
                <a:solidFill>
                  <a:srgbClr val="3D3D3D"/>
                </a:solidFill>
                <a:effectLst/>
                <a:latin typeface="Quicksand"/>
              </a:rPr>
              <a:t> (unique value proposition). The “what” that makes customers turn to you, over your competitors? Which of their problems are you best at solving?</a:t>
            </a:r>
          </a:p>
          <a:p>
            <a:r>
              <a:rPr lang="en-US" b="0" i="0" dirty="0">
                <a:solidFill>
                  <a:srgbClr val="3D3D3D"/>
                </a:solidFill>
                <a:effectLst/>
                <a:latin typeface="Quicksand"/>
              </a:rPr>
              <a:t>Zara’s principal value propositions are fairly clear. They offer various ranges of stylish men’s, women’s, and children’s clothing and accessories at an affordable price.</a:t>
            </a:r>
          </a:p>
          <a:p>
            <a:endParaRPr lang="en-IN" dirty="0"/>
          </a:p>
        </p:txBody>
      </p:sp>
    </p:spTree>
    <p:extLst>
      <p:ext uri="{BB962C8B-B14F-4D97-AF65-F5344CB8AC3E}">
        <p14:creationId xmlns:p14="http://schemas.microsoft.com/office/powerpoint/2010/main" val="30248180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387FCF-CBB7-BFAF-0576-EC3DAB8B4148}"/>
              </a:ext>
            </a:extLst>
          </p:cNvPr>
          <p:cNvSpPr>
            <a:spLocks noGrp="1"/>
          </p:cNvSpPr>
          <p:nvPr>
            <p:ph type="title"/>
          </p:nvPr>
        </p:nvSpPr>
        <p:spPr/>
        <p:txBody>
          <a:bodyPr/>
          <a:lstStyle/>
          <a:p>
            <a:r>
              <a:rPr lang="en-US" b="0" i="0" dirty="0">
                <a:solidFill>
                  <a:srgbClr val="040C28"/>
                </a:solidFill>
                <a:effectLst/>
                <a:latin typeface="Google Sans"/>
              </a:rPr>
              <a:t>The BMC gives you a holistic overview of your entire business model,</a:t>
            </a:r>
            <a:endParaRPr lang="en-IN" dirty="0"/>
          </a:p>
        </p:txBody>
      </p:sp>
      <p:pic>
        <p:nvPicPr>
          <p:cNvPr id="5" name="Content Placeholder 4">
            <a:extLst>
              <a:ext uri="{FF2B5EF4-FFF2-40B4-BE49-F238E27FC236}">
                <a16:creationId xmlns:a16="http://schemas.microsoft.com/office/drawing/2014/main" id="{065FEC4C-D953-FC7F-9A0B-46AA75C35CCF}"/>
              </a:ext>
            </a:extLst>
          </p:cNvPr>
          <p:cNvPicPr>
            <a:picLocks noGrp="1" noChangeAspect="1"/>
          </p:cNvPicPr>
          <p:nvPr>
            <p:ph idx="1"/>
          </p:nvPr>
        </p:nvPicPr>
        <p:blipFill>
          <a:blip r:embed="rId2"/>
          <a:stretch>
            <a:fillRect/>
          </a:stretch>
        </p:blipFill>
        <p:spPr>
          <a:xfrm>
            <a:off x="2807451" y="1900220"/>
            <a:ext cx="9069355" cy="4289281"/>
          </a:xfrm>
        </p:spPr>
      </p:pic>
      <p:sp>
        <p:nvSpPr>
          <p:cNvPr id="7" name="TextBox 6">
            <a:extLst>
              <a:ext uri="{FF2B5EF4-FFF2-40B4-BE49-F238E27FC236}">
                <a16:creationId xmlns:a16="http://schemas.microsoft.com/office/drawing/2014/main" id="{F13E8860-6570-C552-4AEB-B65E020EA356}"/>
              </a:ext>
            </a:extLst>
          </p:cNvPr>
          <p:cNvSpPr txBox="1"/>
          <p:nvPr/>
        </p:nvSpPr>
        <p:spPr>
          <a:xfrm>
            <a:off x="211239" y="2565512"/>
            <a:ext cx="2596212" cy="2862322"/>
          </a:xfrm>
          <a:prstGeom prst="rect">
            <a:avLst/>
          </a:prstGeom>
          <a:noFill/>
        </p:spPr>
        <p:txBody>
          <a:bodyPr wrap="square">
            <a:spAutoFit/>
          </a:bodyPr>
          <a:lstStyle/>
          <a:p>
            <a:r>
              <a:rPr lang="en-US" b="0" i="0" dirty="0">
                <a:solidFill>
                  <a:srgbClr val="000000"/>
                </a:solidFill>
                <a:effectLst/>
                <a:latin typeface="Montserrat" panose="00000500000000000000" pitchFamily="2" charset="0"/>
              </a:rPr>
              <a:t>The Business Model Canvas covers a wider scope, encompassing all elements of the business model. – It is often used for strategic planning and business model innovation.</a:t>
            </a:r>
            <a:endParaRPr lang="en-IN" dirty="0"/>
          </a:p>
        </p:txBody>
      </p:sp>
    </p:spTree>
    <p:extLst>
      <p:ext uri="{BB962C8B-B14F-4D97-AF65-F5344CB8AC3E}">
        <p14:creationId xmlns:p14="http://schemas.microsoft.com/office/powerpoint/2010/main" val="302322746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C54079-A55A-FCF7-2E93-55F7687A5E10}"/>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9DA3E87D-B6B9-A769-E95E-0719DB6CF1FC}"/>
              </a:ext>
            </a:extLst>
          </p:cNvPr>
          <p:cNvPicPr>
            <a:picLocks noGrp="1" noChangeAspect="1"/>
          </p:cNvPicPr>
          <p:nvPr>
            <p:ph idx="1"/>
          </p:nvPr>
        </p:nvPicPr>
        <p:blipFill>
          <a:blip r:embed="rId2"/>
          <a:stretch>
            <a:fillRect/>
          </a:stretch>
        </p:blipFill>
        <p:spPr>
          <a:xfrm>
            <a:off x="1140542" y="2338710"/>
            <a:ext cx="1879613" cy="2960877"/>
          </a:xfrm>
        </p:spPr>
      </p:pic>
      <p:sp>
        <p:nvSpPr>
          <p:cNvPr id="7" name="TextBox 6">
            <a:extLst>
              <a:ext uri="{FF2B5EF4-FFF2-40B4-BE49-F238E27FC236}">
                <a16:creationId xmlns:a16="http://schemas.microsoft.com/office/drawing/2014/main" id="{0FB0FAF5-4F89-42CC-437D-E0BDB9807B62}"/>
              </a:ext>
            </a:extLst>
          </p:cNvPr>
          <p:cNvSpPr txBox="1"/>
          <p:nvPr/>
        </p:nvSpPr>
        <p:spPr>
          <a:xfrm>
            <a:off x="4493342" y="2274838"/>
            <a:ext cx="6096000" cy="2308324"/>
          </a:xfrm>
          <a:prstGeom prst="rect">
            <a:avLst/>
          </a:prstGeom>
          <a:noFill/>
        </p:spPr>
        <p:txBody>
          <a:bodyPr wrap="square">
            <a:spAutoFit/>
          </a:bodyPr>
          <a:lstStyle/>
          <a:p>
            <a:pPr algn="l" fontAlgn="base"/>
            <a:r>
              <a:rPr lang="en-US" b="0" i="0" dirty="0">
                <a:solidFill>
                  <a:srgbClr val="3D3D3D"/>
                </a:solidFill>
                <a:effectLst/>
                <a:latin typeface="Quicksand"/>
              </a:rPr>
              <a:t>The next step is to ask yourself </a:t>
            </a:r>
            <a:r>
              <a:rPr lang="en-US" b="1" i="0" dirty="0">
                <a:solidFill>
                  <a:srgbClr val="3D3D3D"/>
                </a:solidFill>
                <a:effectLst/>
                <a:latin typeface="Quicksand"/>
              </a:rPr>
              <a:t>how </a:t>
            </a:r>
            <a:r>
              <a:rPr lang="en-US" b="0" i="0" dirty="0">
                <a:solidFill>
                  <a:srgbClr val="3D3D3D"/>
                </a:solidFill>
                <a:effectLst/>
                <a:latin typeface="Quicksand"/>
              </a:rPr>
              <a:t>you are reaching your customers, and through </a:t>
            </a:r>
            <a:r>
              <a:rPr lang="en-US" b="1" i="0" dirty="0">
                <a:solidFill>
                  <a:srgbClr val="3D3D3D"/>
                </a:solidFill>
                <a:effectLst/>
                <a:latin typeface="Quicksand"/>
              </a:rPr>
              <a:t>which channels</a:t>
            </a:r>
            <a:r>
              <a:rPr lang="en-US" b="0" i="0" dirty="0">
                <a:solidFill>
                  <a:srgbClr val="3D3D3D"/>
                </a:solidFill>
                <a:effectLst/>
                <a:latin typeface="Quicksand"/>
              </a:rPr>
              <a:t>?</a:t>
            </a:r>
          </a:p>
          <a:p>
            <a:pPr algn="l" fontAlgn="base"/>
            <a:r>
              <a:rPr lang="en-US" b="0" i="0" dirty="0">
                <a:solidFill>
                  <a:srgbClr val="3D3D3D"/>
                </a:solidFill>
                <a:effectLst/>
                <a:latin typeface="Quicksand"/>
              </a:rPr>
              <a:t>This includes both the channels that customers want to communicate with you as well as how they’ll receive your products or services.</a:t>
            </a:r>
          </a:p>
          <a:p>
            <a:pPr algn="l" fontAlgn="base"/>
            <a:r>
              <a:rPr lang="en-US" b="0" i="0" dirty="0">
                <a:solidFill>
                  <a:srgbClr val="3D3D3D"/>
                </a:solidFill>
                <a:effectLst/>
                <a:latin typeface="Quicksand"/>
              </a:rPr>
              <a:t>Is it going to be a physical channel? (store, field sales representatives, etc.) Or is it a digital channel? (mobile, web, cloud, etc.).</a:t>
            </a:r>
          </a:p>
        </p:txBody>
      </p:sp>
    </p:spTree>
    <p:extLst>
      <p:ext uri="{BB962C8B-B14F-4D97-AF65-F5344CB8AC3E}">
        <p14:creationId xmlns:p14="http://schemas.microsoft.com/office/powerpoint/2010/main" val="416861178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B4E51C-4CBA-903B-410B-B079DE0D9957}"/>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C686E484-A8F2-B4B6-F24C-8C739D7415FC}"/>
              </a:ext>
            </a:extLst>
          </p:cNvPr>
          <p:cNvPicPr>
            <a:picLocks noGrp="1" noChangeAspect="1"/>
          </p:cNvPicPr>
          <p:nvPr>
            <p:ph idx="1"/>
          </p:nvPr>
        </p:nvPicPr>
        <p:blipFill>
          <a:blip r:embed="rId2"/>
          <a:stretch>
            <a:fillRect/>
          </a:stretch>
        </p:blipFill>
        <p:spPr>
          <a:xfrm>
            <a:off x="838200" y="2026902"/>
            <a:ext cx="2989432" cy="2948220"/>
          </a:xfrm>
        </p:spPr>
      </p:pic>
      <p:sp>
        <p:nvSpPr>
          <p:cNvPr id="7" name="TextBox 6">
            <a:extLst>
              <a:ext uri="{FF2B5EF4-FFF2-40B4-BE49-F238E27FC236}">
                <a16:creationId xmlns:a16="http://schemas.microsoft.com/office/drawing/2014/main" id="{2BABC0C1-5044-2A5C-E1F2-1700F29694B2}"/>
              </a:ext>
            </a:extLst>
          </p:cNvPr>
          <p:cNvSpPr txBox="1"/>
          <p:nvPr/>
        </p:nvSpPr>
        <p:spPr>
          <a:xfrm>
            <a:off x="5083278" y="2320864"/>
            <a:ext cx="6096000" cy="2585323"/>
          </a:xfrm>
          <a:prstGeom prst="rect">
            <a:avLst/>
          </a:prstGeom>
          <a:noFill/>
        </p:spPr>
        <p:txBody>
          <a:bodyPr wrap="square">
            <a:spAutoFit/>
          </a:bodyPr>
          <a:lstStyle/>
          <a:p>
            <a:r>
              <a:rPr lang="en-US" b="0" i="0" dirty="0">
                <a:solidFill>
                  <a:srgbClr val="3D3D3D"/>
                </a:solidFill>
                <a:effectLst/>
                <a:latin typeface="Quicksand"/>
              </a:rPr>
              <a:t>Once you have acquired customers, you will need to think about how you can </a:t>
            </a:r>
            <a:r>
              <a:rPr lang="en-US" b="1" i="0" dirty="0">
                <a:solidFill>
                  <a:srgbClr val="3D3D3D"/>
                </a:solidFill>
                <a:effectLst/>
                <a:latin typeface="Quicksand"/>
              </a:rPr>
              <a:t>build</a:t>
            </a:r>
            <a:r>
              <a:rPr lang="en-US" b="0" i="0" dirty="0">
                <a:solidFill>
                  <a:srgbClr val="3D3D3D"/>
                </a:solidFill>
                <a:effectLst/>
                <a:latin typeface="Quicksand"/>
              </a:rPr>
              <a:t>, </a:t>
            </a:r>
            <a:r>
              <a:rPr lang="en-US" b="1" i="0" dirty="0">
                <a:solidFill>
                  <a:srgbClr val="3D3D3D"/>
                </a:solidFill>
                <a:effectLst/>
                <a:latin typeface="Quicksand"/>
              </a:rPr>
              <a:t>nurture,</a:t>
            </a:r>
            <a:r>
              <a:rPr lang="en-US" b="0" i="0" dirty="0">
                <a:solidFill>
                  <a:srgbClr val="3D3D3D"/>
                </a:solidFill>
                <a:effectLst/>
                <a:latin typeface="Quicksand"/>
              </a:rPr>
              <a:t> and </a:t>
            </a:r>
            <a:r>
              <a:rPr lang="en-US" b="1" i="0" dirty="0">
                <a:solidFill>
                  <a:srgbClr val="3D3D3D"/>
                </a:solidFill>
                <a:effectLst/>
                <a:latin typeface="Quicksand"/>
              </a:rPr>
              <a:t>grow</a:t>
            </a:r>
            <a:r>
              <a:rPr lang="en-US" b="0" i="0" dirty="0">
                <a:solidFill>
                  <a:srgbClr val="3D3D3D"/>
                </a:solidFill>
                <a:effectLst/>
                <a:latin typeface="Quicksand"/>
              </a:rPr>
              <a:t> those relationships.</a:t>
            </a:r>
          </a:p>
          <a:p>
            <a:pPr algn="l" fontAlgn="base"/>
            <a:r>
              <a:rPr lang="en-US" b="0" i="0" dirty="0">
                <a:solidFill>
                  <a:srgbClr val="3D3D3D"/>
                </a:solidFill>
                <a:effectLst/>
                <a:latin typeface="Quicksand"/>
              </a:rPr>
              <a:t>Zara’s relationship with its customers is threefold, and lies somewhere in the middle of transactional and personal:</a:t>
            </a:r>
          </a:p>
          <a:p>
            <a:pPr algn="l" fontAlgn="base">
              <a:buFont typeface="+mj-lt"/>
              <a:buAutoNum type="arabicPeriod"/>
            </a:pPr>
            <a:r>
              <a:rPr lang="en-US" b="1" i="0" dirty="0">
                <a:solidFill>
                  <a:srgbClr val="3D3D3D"/>
                </a:solidFill>
                <a:effectLst/>
                <a:latin typeface="Quicksand"/>
              </a:rPr>
              <a:t>Salesperson</a:t>
            </a:r>
            <a:r>
              <a:rPr lang="en-US" b="0" i="0" dirty="0">
                <a:solidFill>
                  <a:srgbClr val="3D3D3D"/>
                </a:solidFill>
                <a:effectLst/>
                <a:latin typeface="Quicksand"/>
              </a:rPr>
              <a:t> at store</a:t>
            </a:r>
          </a:p>
          <a:p>
            <a:pPr algn="l" fontAlgn="base">
              <a:buFont typeface="+mj-lt"/>
              <a:buAutoNum type="arabicPeriod"/>
            </a:pPr>
            <a:r>
              <a:rPr lang="en-US" b="1" i="0" dirty="0">
                <a:solidFill>
                  <a:srgbClr val="3D3D3D"/>
                </a:solidFill>
                <a:effectLst/>
                <a:latin typeface="Quicksand"/>
              </a:rPr>
              <a:t>Brand</a:t>
            </a:r>
            <a:r>
              <a:rPr lang="en-US" b="0" i="0" dirty="0">
                <a:solidFill>
                  <a:srgbClr val="3D3D3D"/>
                </a:solidFill>
                <a:effectLst/>
                <a:latin typeface="Quicksand"/>
              </a:rPr>
              <a:t> through social media</a:t>
            </a:r>
          </a:p>
          <a:p>
            <a:pPr algn="l" fontAlgn="base">
              <a:buFont typeface="+mj-lt"/>
              <a:buAutoNum type="arabicPeriod"/>
            </a:pPr>
            <a:r>
              <a:rPr lang="en-US" b="1" i="0" dirty="0">
                <a:solidFill>
                  <a:srgbClr val="3D3D3D"/>
                </a:solidFill>
                <a:effectLst/>
                <a:latin typeface="Quicksand"/>
              </a:rPr>
              <a:t>Sentimental attachment</a:t>
            </a:r>
            <a:r>
              <a:rPr lang="en-US" b="0" i="0" dirty="0">
                <a:solidFill>
                  <a:srgbClr val="3D3D3D"/>
                </a:solidFill>
                <a:effectLst/>
                <a:latin typeface="Quicksand"/>
              </a:rPr>
              <a:t> to a product</a:t>
            </a:r>
          </a:p>
          <a:p>
            <a:endParaRPr lang="en-IN" dirty="0"/>
          </a:p>
        </p:txBody>
      </p:sp>
    </p:spTree>
    <p:extLst>
      <p:ext uri="{BB962C8B-B14F-4D97-AF65-F5344CB8AC3E}">
        <p14:creationId xmlns:p14="http://schemas.microsoft.com/office/powerpoint/2010/main" val="245274788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B3E696-7448-1ADD-90F2-BF5D7CDE5517}"/>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1F02B4FB-8EF2-75D2-04E5-CA8FDA1954FC}"/>
              </a:ext>
            </a:extLst>
          </p:cNvPr>
          <p:cNvPicPr>
            <a:picLocks noGrp="1" noChangeAspect="1"/>
          </p:cNvPicPr>
          <p:nvPr>
            <p:ph idx="1"/>
          </p:nvPr>
        </p:nvPicPr>
        <p:blipFill>
          <a:blip r:embed="rId2"/>
          <a:stretch>
            <a:fillRect/>
          </a:stretch>
        </p:blipFill>
        <p:spPr>
          <a:xfrm>
            <a:off x="726203" y="2242493"/>
            <a:ext cx="3581710" cy="2191856"/>
          </a:xfrm>
        </p:spPr>
      </p:pic>
      <p:sp>
        <p:nvSpPr>
          <p:cNvPr id="7" name="TextBox 6">
            <a:extLst>
              <a:ext uri="{FF2B5EF4-FFF2-40B4-BE49-F238E27FC236}">
                <a16:creationId xmlns:a16="http://schemas.microsoft.com/office/drawing/2014/main" id="{F144ACB8-057A-60E9-F0E8-7DF2C1050404}"/>
              </a:ext>
            </a:extLst>
          </p:cNvPr>
          <p:cNvSpPr txBox="1"/>
          <p:nvPr/>
        </p:nvSpPr>
        <p:spPr>
          <a:xfrm>
            <a:off x="5014451" y="2505670"/>
            <a:ext cx="6096000" cy="1477328"/>
          </a:xfrm>
          <a:prstGeom prst="rect">
            <a:avLst/>
          </a:prstGeom>
          <a:noFill/>
        </p:spPr>
        <p:txBody>
          <a:bodyPr wrap="square">
            <a:spAutoFit/>
          </a:bodyPr>
          <a:lstStyle/>
          <a:p>
            <a:r>
              <a:rPr lang="en-US" b="0" i="0" dirty="0">
                <a:solidFill>
                  <a:srgbClr val="3D3D3D"/>
                </a:solidFill>
                <a:effectLst/>
                <a:latin typeface="Quicksand"/>
              </a:rPr>
              <a:t>Now that you’ve described how you are going to create real value for your customers, it’s time to look at how you plan to capture that value.</a:t>
            </a:r>
          </a:p>
          <a:p>
            <a:r>
              <a:rPr lang="en-US" b="0" i="0" dirty="0">
                <a:solidFill>
                  <a:srgbClr val="3D3D3D"/>
                </a:solidFill>
                <a:effectLst/>
                <a:latin typeface="Quicksand"/>
              </a:rPr>
              <a:t>At Zara, it’s extremely simple. They make their money by selling clothes and accessories either at a store or online.</a:t>
            </a:r>
            <a:endParaRPr lang="en-IN" dirty="0"/>
          </a:p>
        </p:txBody>
      </p:sp>
    </p:spTree>
    <p:extLst>
      <p:ext uri="{BB962C8B-B14F-4D97-AF65-F5344CB8AC3E}">
        <p14:creationId xmlns:p14="http://schemas.microsoft.com/office/powerpoint/2010/main" val="130380365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F8DCA7-4577-06A8-3657-4C531BD8847F}"/>
              </a:ext>
            </a:extLst>
          </p:cNvPr>
          <p:cNvSpPr>
            <a:spLocks noGrp="1"/>
          </p:cNvSpPr>
          <p:nvPr>
            <p:ph type="title"/>
          </p:nvPr>
        </p:nvSpPr>
        <p:spPr/>
        <p:txBody>
          <a:bodyPr>
            <a:normAutofit/>
          </a:bodyPr>
          <a:lstStyle/>
          <a:p>
            <a:r>
              <a:rPr lang="en-US" sz="2800" b="0" i="0" dirty="0">
                <a:solidFill>
                  <a:srgbClr val="3D3D3D"/>
                </a:solidFill>
                <a:effectLst/>
                <a:latin typeface="Quicksand"/>
              </a:rPr>
              <a:t>Now it’s time to move over to the left side of the business canvas model and look at what we need, </a:t>
            </a:r>
            <a:r>
              <a:rPr lang="en-US" sz="2800" b="1" i="0" dirty="0">
                <a:solidFill>
                  <a:srgbClr val="3D3D3D"/>
                </a:solidFill>
                <a:effectLst/>
                <a:latin typeface="Quicksand"/>
              </a:rPr>
              <a:t>internally</a:t>
            </a:r>
            <a:r>
              <a:rPr lang="en-US" sz="2800" b="0" i="0" dirty="0">
                <a:solidFill>
                  <a:srgbClr val="3D3D3D"/>
                </a:solidFill>
                <a:effectLst/>
                <a:latin typeface="Quicksand"/>
              </a:rPr>
              <a:t>, to deliver our value propositions.</a:t>
            </a:r>
            <a:endParaRPr lang="en-IN" sz="2800" dirty="0"/>
          </a:p>
        </p:txBody>
      </p:sp>
      <p:pic>
        <p:nvPicPr>
          <p:cNvPr id="5" name="Content Placeholder 4">
            <a:extLst>
              <a:ext uri="{FF2B5EF4-FFF2-40B4-BE49-F238E27FC236}">
                <a16:creationId xmlns:a16="http://schemas.microsoft.com/office/drawing/2014/main" id="{7098D905-82A4-07C7-DC99-8A973E5B5EF5}"/>
              </a:ext>
            </a:extLst>
          </p:cNvPr>
          <p:cNvPicPr>
            <a:picLocks noGrp="1" noChangeAspect="1"/>
          </p:cNvPicPr>
          <p:nvPr>
            <p:ph idx="1"/>
          </p:nvPr>
        </p:nvPicPr>
        <p:blipFill>
          <a:blip r:embed="rId2"/>
          <a:stretch>
            <a:fillRect/>
          </a:stretch>
        </p:blipFill>
        <p:spPr>
          <a:xfrm>
            <a:off x="1494503" y="2018239"/>
            <a:ext cx="1721071" cy="2485491"/>
          </a:xfrm>
        </p:spPr>
      </p:pic>
      <p:sp>
        <p:nvSpPr>
          <p:cNvPr id="7" name="TextBox 6">
            <a:extLst>
              <a:ext uri="{FF2B5EF4-FFF2-40B4-BE49-F238E27FC236}">
                <a16:creationId xmlns:a16="http://schemas.microsoft.com/office/drawing/2014/main" id="{678503F6-9C2E-6FF6-29AA-50964DFEFBFA}"/>
              </a:ext>
            </a:extLst>
          </p:cNvPr>
          <p:cNvSpPr txBox="1"/>
          <p:nvPr/>
        </p:nvSpPr>
        <p:spPr>
          <a:xfrm>
            <a:off x="4689987" y="2141340"/>
            <a:ext cx="6096000" cy="1754326"/>
          </a:xfrm>
          <a:prstGeom prst="rect">
            <a:avLst/>
          </a:prstGeom>
          <a:noFill/>
        </p:spPr>
        <p:txBody>
          <a:bodyPr wrap="square">
            <a:spAutoFit/>
          </a:bodyPr>
          <a:lstStyle/>
          <a:p>
            <a:pPr algn="l" fontAlgn="base"/>
            <a:r>
              <a:rPr lang="en-US" b="0" i="0" dirty="0">
                <a:solidFill>
                  <a:srgbClr val="3D3D3D"/>
                </a:solidFill>
                <a:effectLst/>
                <a:latin typeface="Quicksand"/>
              </a:rPr>
              <a:t>The </a:t>
            </a:r>
            <a:r>
              <a:rPr lang="en-US" b="1" i="0" dirty="0">
                <a:solidFill>
                  <a:srgbClr val="3D3D3D"/>
                </a:solidFill>
                <a:effectLst/>
                <a:latin typeface="Quicksand"/>
              </a:rPr>
              <a:t>key resources</a:t>
            </a:r>
            <a:r>
              <a:rPr lang="en-US" b="0" i="0" dirty="0">
                <a:solidFill>
                  <a:srgbClr val="3D3D3D"/>
                </a:solidFill>
                <a:effectLst/>
                <a:latin typeface="Quicksand"/>
              </a:rPr>
              <a:t> are all things you need to have, or the assets required to create that value for customers.</a:t>
            </a:r>
          </a:p>
          <a:p>
            <a:pPr algn="l" fontAlgn="base"/>
            <a:r>
              <a:rPr lang="en-US" b="0" i="0" dirty="0">
                <a:solidFill>
                  <a:srgbClr val="3D3D3D"/>
                </a:solidFill>
                <a:effectLst/>
                <a:latin typeface="Quicksand"/>
              </a:rPr>
              <a:t>This could be anything from </a:t>
            </a:r>
            <a:r>
              <a:rPr lang="en-US" b="1" i="0" dirty="0">
                <a:solidFill>
                  <a:srgbClr val="3D3D3D"/>
                </a:solidFill>
                <a:effectLst/>
                <a:latin typeface="Quicksand"/>
              </a:rPr>
              <a:t>intellectual property</a:t>
            </a:r>
            <a:r>
              <a:rPr lang="en-US" b="0" i="0" dirty="0">
                <a:solidFill>
                  <a:srgbClr val="3D3D3D"/>
                </a:solidFill>
                <a:effectLst/>
                <a:latin typeface="Quicksand"/>
              </a:rPr>
              <a:t> (patents, trademarks, copyrights, etc.) to </a:t>
            </a:r>
            <a:r>
              <a:rPr lang="en-US" b="1" i="0" dirty="0">
                <a:solidFill>
                  <a:srgbClr val="3D3D3D"/>
                </a:solidFill>
                <a:effectLst/>
                <a:latin typeface="Quicksand"/>
              </a:rPr>
              <a:t>physical holdings</a:t>
            </a:r>
            <a:r>
              <a:rPr lang="en-US" b="0" i="0" dirty="0">
                <a:solidFill>
                  <a:srgbClr val="3D3D3D"/>
                </a:solidFill>
                <a:effectLst/>
                <a:latin typeface="Quicksand"/>
              </a:rPr>
              <a:t> (factories, offices, delivery vans, etc.) right down to </a:t>
            </a:r>
            <a:r>
              <a:rPr lang="en-US" b="1" i="0" dirty="0">
                <a:solidFill>
                  <a:srgbClr val="3D3D3D"/>
                </a:solidFill>
                <a:effectLst/>
                <a:latin typeface="Quicksand"/>
              </a:rPr>
              <a:t>finances</a:t>
            </a:r>
            <a:r>
              <a:rPr lang="en-US" b="0" i="0" dirty="0">
                <a:solidFill>
                  <a:srgbClr val="3D3D3D"/>
                </a:solidFill>
                <a:effectLst/>
                <a:latin typeface="Quicksand"/>
              </a:rPr>
              <a:t> (the initial cash flow perhaps needed to start your brand)</a:t>
            </a:r>
          </a:p>
        </p:txBody>
      </p:sp>
    </p:spTree>
    <p:extLst>
      <p:ext uri="{BB962C8B-B14F-4D97-AF65-F5344CB8AC3E}">
        <p14:creationId xmlns:p14="http://schemas.microsoft.com/office/powerpoint/2010/main" val="207617912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1B2E1-E4A0-8D9C-F624-8183C165B31E}"/>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A3CFD1E0-B4A2-ACB4-96AD-E8F901460659}"/>
              </a:ext>
            </a:extLst>
          </p:cNvPr>
          <p:cNvPicPr>
            <a:picLocks noGrp="1" noChangeAspect="1"/>
          </p:cNvPicPr>
          <p:nvPr>
            <p:ph idx="1"/>
          </p:nvPr>
        </p:nvPicPr>
        <p:blipFill>
          <a:blip r:embed="rId2"/>
          <a:stretch>
            <a:fillRect/>
          </a:stretch>
        </p:blipFill>
        <p:spPr>
          <a:xfrm>
            <a:off x="1229033" y="2019894"/>
            <a:ext cx="2158486" cy="2522609"/>
          </a:xfrm>
        </p:spPr>
      </p:pic>
      <p:sp>
        <p:nvSpPr>
          <p:cNvPr id="7" name="TextBox 6">
            <a:extLst>
              <a:ext uri="{FF2B5EF4-FFF2-40B4-BE49-F238E27FC236}">
                <a16:creationId xmlns:a16="http://schemas.microsoft.com/office/drawing/2014/main" id="{7B10EE90-4632-90EA-2211-2F6C682E8882}"/>
              </a:ext>
            </a:extLst>
          </p:cNvPr>
          <p:cNvSpPr txBox="1"/>
          <p:nvPr/>
        </p:nvSpPr>
        <p:spPr>
          <a:xfrm>
            <a:off x="4365523" y="2439700"/>
            <a:ext cx="6096000" cy="646331"/>
          </a:xfrm>
          <a:prstGeom prst="rect">
            <a:avLst/>
          </a:prstGeom>
          <a:noFill/>
        </p:spPr>
        <p:txBody>
          <a:bodyPr wrap="square">
            <a:spAutoFit/>
          </a:bodyPr>
          <a:lstStyle/>
          <a:p>
            <a:r>
              <a:rPr lang="en-US" b="0" i="0" dirty="0">
                <a:solidFill>
                  <a:srgbClr val="3D3D3D"/>
                </a:solidFill>
                <a:effectLst/>
                <a:latin typeface="Quicksand"/>
              </a:rPr>
              <a:t>The next step is to define the </a:t>
            </a:r>
            <a:r>
              <a:rPr lang="en-US" b="1" i="0" dirty="0">
                <a:solidFill>
                  <a:srgbClr val="3D3D3D"/>
                </a:solidFill>
                <a:effectLst/>
                <a:latin typeface="Quicksand"/>
              </a:rPr>
              <a:t>key activities</a:t>
            </a:r>
            <a:r>
              <a:rPr lang="en-US" b="0" i="0" dirty="0">
                <a:solidFill>
                  <a:srgbClr val="3D3D3D"/>
                </a:solidFill>
                <a:effectLst/>
                <a:latin typeface="Quicksand"/>
              </a:rPr>
              <a:t> – the areas you need to be good at to create value for your customers.</a:t>
            </a:r>
            <a:endParaRPr lang="en-IN" dirty="0"/>
          </a:p>
        </p:txBody>
      </p:sp>
    </p:spTree>
    <p:extLst>
      <p:ext uri="{BB962C8B-B14F-4D97-AF65-F5344CB8AC3E}">
        <p14:creationId xmlns:p14="http://schemas.microsoft.com/office/powerpoint/2010/main" val="86601410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B7CA94-DF03-BF3B-1D65-51AC321C4000}"/>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212F4866-DC0D-76FC-0E53-25103141A8D7}"/>
              </a:ext>
            </a:extLst>
          </p:cNvPr>
          <p:cNvPicPr>
            <a:picLocks noGrp="1" noChangeAspect="1"/>
          </p:cNvPicPr>
          <p:nvPr>
            <p:ph idx="1"/>
          </p:nvPr>
        </p:nvPicPr>
        <p:blipFill>
          <a:blip r:embed="rId2"/>
          <a:stretch>
            <a:fillRect/>
          </a:stretch>
        </p:blipFill>
        <p:spPr>
          <a:xfrm>
            <a:off x="1268361" y="2141133"/>
            <a:ext cx="1822591" cy="3307367"/>
          </a:xfrm>
        </p:spPr>
      </p:pic>
      <p:sp>
        <p:nvSpPr>
          <p:cNvPr id="7" name="TextBox 6">
            <a:extLst>
              <a:ext uri="{FF2B5EF4-FFF2-40B4-BE49-F238E27FC236}">
                <a16:creationId xmlns:a16="http://schemas.microsoft.com/office/drawing/2014/main" id="{396D4FB9-F0A7-4A4B-B0C2-F12BF031E3DF}"/>
              </a:ext>
            </a:extLst>
          </p:cNvPr>
          <p:cNvSpPr txBox="1"/>
          <p:nvPr/>
        </p:nvSpPr>
        <p:spPr>
          <a:xfrm>
            <a:off x="3746091" y="2141133"/>
            <a:ext cx="6096000" cy="1754326"/>
          </a:xfrm>
          <a:prstGeom prst="rect">
            <a:avLst/>
          </a:prstGeom>
          <a:noFill/>
        </p:spPr>
        <p:txBody>
          <a:bodyPr wrap="square">
            <a:spAutoFit/>
          </a:bodyPr>
          <a:lstStyle/>
          <a:p>
            <a:pPr algn="l" fontAlgn="base"/>
            <a:r>
              <a:rPr lang="en-US" b="0" i="0" dirty="0">
                <a:solidFill>
                  <a:srgbClr val="3D3D3D"/>
                </a:solidFill>
                <a:effectLst/>
                <a:latin typeface="Quicksand"/>
              </a:rPr>
              <a:t>Most modern business models now require brands to build out and work with various </a:t>
            </a:r>
            <a:r>
              <a:rPr lang="en-US" b="1" i="0" dirty="0">
                <a:solidFill>
                  <a:srgbClr val="3D3D3D"/>
                </a:solidFill>
                <a:effectLst/>
                <a:latin typeface="Quicksand"/>
              </a:rPr>
              <a:t>key partners</a:t>
            </a:r>
            <a:r>
              <a:rPr lang="en-US" b="0" i="0" dirty="0">
                <a:solidFill>
                  <a:srgbClr val="3D3D3D"/>
                </a:solidFill>
                <a:effectLst/>
                <a:latin typeface="Quicksand"/>
              </a:rPr>
              <a:t> to fully leverage their business model.</a:t>
            </a:r>
          </a:p>
          <a:p>
            <a:pPr algn="l" fontAlgn="base"/>
            <a:r>
              <a:rPr lang="en-US" b="0" i="0" dirty="0">
                <a:solidFill>
                  <a:srgbClr val="3D3D3D"/>
                </a:solidFill>
                <a:effectLst/>
                <a:latin typeface="Quicksand"/>
              </a:rPr>
              <a:t>This includes partnerships such as </a:t>
            </a:r>
            <a:r>
              <a:rPr lang="en-US" b="1" i="0" dirty="0">
                <a:solidFill>
                  <a:srgbClr val="3D3D3D"/>
                </a:solidFill>
                <a:effectLst/>
                <a:latin typeface="Quicksand"/>
              </a:rPr>
              <a:t>joint ventures</a:t>
            </a:r>
            <a:r>
              <a:rPr lang="en-US" b="0" i="0" dirty="0">
                <a:solidFill>
                  <a:srgbClr val="3D3D3D"/>
                </a:solidFill>
                <a:effectLst/>
                <a:latin typeface="Quicksand"/>
              </a:rPr>
              <a:t> and non-equity</a:t>
            </a:r>
            <a:r>
              <a:rPr lang="en-US" b="1" i="0" dirty="0">
                <a:solidFill>
                  <a:srgbClr val="3D3D3D"/>
                </a:solidFill>
                <a:effectLst/>
                <a:latin typeface="Quicksand"/>
              </a:rPr>
              <a:t> strategic alliances</a:t>
            </a:r>
            <a:r>
              <a:rPr lang="en-US" b="0" i="0" dirty="0">
                <a:solidFill>
                  <a:srgbClr val="3D3D3D"/>
                </a:solidFill>
                <a:effectLst/>
                <a:latin typeface="Quicksand"/>
              </a:rPr>
              <a:t> as well as typical relationships with buyers, suppliers, and producers.</a:t>
            </a:r>
          </a:p>
        </p:txBody>
      </p:sp>
      <p:sp>
        <p:nvSpPr>
          <p:cNvPr id="9" name="TextBox 8">
            <a:extLst>
              <a:ext uri="{FF2B5EF4-FFF2-40B4-BE49-F238E27FC236}">
                <a16:creationId xmlns:a16="http://schemas.microsoft.com/office/drawing/2014/main" id="{88CAB32A-BE21-D56F-3864-11125470741F}"/>
              </a:ext>
            </a:extLst>
          </p:cNvPr>
          <p:cNvSpPr txBox="1"/>
          <p:nvPr/>
        </p:nvSpPr>
        <p:spPr>
          <a:xfrm>
            <a:off x="3873910" y="4345904"/>
            <a:ext cx="6096000" cy="923330"/>
          </a:xfrm>
          <a:prstGeom prst="rect">
            <a:avLst/>
          </a:prstGeom>
          <a:noFill/>
        </p:spPr>
        <p:txBody>
          <a:bodyPr wrap="square">
            <a:spAutoFit/>
          </a:bodyPr>
          <a:lstStyle/>
          <a:p>
            <a:pPr algn="l" fontAlgn="base"/>
            <a:r>
              <a:rPr lang="en-US" b="0" i="0" dirty="0">
                <a:solidFill>
                  <a:srgbClr val="3D3D3D"/>
                </a:solidFill>
                <a:effectLst/>
                <a:latin typeface="Quicksand"/>
              </a:rPr>
              <a:t>Zara requires strategic partnerships with many different </a:t>
            </a:r>
            <a:r>
              <a:rPr lang="en-US" b="1" i="0" dirty="0">
                <a:solidFill>
                  <a:srgbClr val="3D3D3D"/>
                </a:solidFill>
                <a:effectLst/>
                <a:latin typeface="Quicksand"/>
              </a:rPr>
              <a:t>providers</a:t>
            </a:r>
            <a:r>
              <a:rPr lang="en-US" b="0" i="0" dirty="0">
                <a:solidFill>
                  <a:srgbClr val="3D3D3D"/>
                </a:solidFill>
                <a:effectLst/>
                <a:latin typeface="Quicksand"/>
              </a:rPr>
              <a:t> if they are to design and produce their collections.</a:t>
            </a:r>
          </a:p>
          <a:p>
            <a:pPr algn="l" fontAlgn="base"/>
            <a:r>
              <a:rPr lang="en-US" b="0" i="0" dirty="0">
                <a:solidFill>
                  <a:srgbClr val="3D3D3D"/>
                </a:solidFill>
                <a:effectLst/>
                <a:latin typeface="Quicksand"/>
              </a:rPr>
              <a:t>Another key partner is their major holding company, </a:t>
            </a:r>
            <a:r>
              <a:rPr lang="en-US" b="1" i="0" dirty="0">
                <a:solidFill>
                  <a:srgbClr val="3D3D3D"/>
                </a:solidFill>
                <a:effectLst/>
                <a:latin typeface="Quicksand"/>
              </a:rPr>
              <a:t>Inditex</a:t>
            </a:r>
            <a:r>
              <a:rPr lang="en-US" b="0" i="0" dirty="0">
                <a:solidFill>
                  <a:srgbClr val="3D3D3D"/>
                </a:solidFill>
                <a:effectLst/>
                <a:latin typeface="Quicksand"/>
              </a:rPr>
              <a:t>.</a:t>
            </a:r>
          </a:p>
        </p:txBody>
      </p:sp>
    </p:spTree>
    <p:extLst>
      <p:ext uri="{BB962C8B-B14F-4D97-AF65-F5344CB8AC3E}">
        <p14:creationId xmlns:p14="http://schemas.microsoft.com/office/powerpoint/2010/main" val="352796685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236468-9005-F039-DFBD-75B1E4991EF2}"/>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78DF4E0D-E99A-1CE4-A886-DB0344B4D57F}"/>
              </a:ext>
            </a:extLst>
          </p:cNvPr>
          <p:cNvPicPr>
            <a:picLocks noGrp="1" noChangeAspect="1"/>
          </p:cNvPicPr>
          <p:nvPr>
            <p:ph idx="1"/>
          </p:nvPr>
        </p:nvPicPr>
        <p:blipFill>
          <a:blip r:embed="rId2"/>
          <a:stretch>
            <a:fillRect/>
          </a:stretch>
        </p:blipFill>
        <p:spPr>
          <a:xfrm>
            <a:off x="511278" y="2612921"/>
            <a:ext cx="4304955" cy="1341236"/>
          </a:xfrm>
        </p:spPr>
      </p:pic>
      <p:sp>
        <p:nvSpPr>
          <p:cNvPr id="7" name="TextBox 6">
            <a:extLst>
              <a:ext uri="{FF2B5EF4-FFF2-40B4-BE49-F238E27FC236}">
                <a16:creationId xmlns:a16="http://schemas.microsoft.com/office/drawing/2014/main" id="{CFD1617D-3F06-4123-E9A9-54697C16E522}"/>
              </a:ext>
            </a:extLst>
          </p:cNvPr>
          <p:cNvSpPr txBox="1"/>
          <p:nvPr/>
        </p:nvSpPr>
        <p:spPr>
          <a:xfrm>
            <a:off x="5093110" y="2612921"/>
            <a:ext cx="6096000" cy="1477328"/>
          </a:xfrm>
          <a:prstGeom prst="rect">
            <a:avLst/>
          </a:prstGeom>
          <a:noFill/>
        </p:spPr>
        <p:txBody>
          <a:bodyPr wrap="square">
            <a:spAutoFit/>
          </a:bodyPr>
          <a:lstStyle/>
          <a:p>
            <a:pPr algn="l" fontAlgn="base"/>
            <a:r>
              <a:rPr lang="en-US" b="0" i="0" dirty="0">
                <a:solidFill>
                  <a:srgbClr val="3D3D3D"/>
                </a:solidFill>
                <a:effectLst/>
                <a:latin typeface="Quicksand"/>
              </a:rPr>
              <a:t>The final step of the Business Model Canvas is to ask yourself, how much is it going to </a:t>
            </a:r>
            <a:r>
              <a:rPr lang="en-US" b="1" i="0" dirty="0">
                <a:solidFill>
                  <a:srgbClr val="3D3D3D"/>
                </a:solidFill>
                <a:effectLst/>
                <a:latin typeface="Quicksand"/>
              </a:rPr>
              <a:t>cost</a:t>
            </a:r>
            <a:r>
              <a:rPr lang="en-US" b="0" i="0" dirty="0">
                <a:solidFill>
                  <a:srgbClr val="3D3D3D"/>
                </a:solidFill>
                <a:effectLst/>
                <a:latin typeface="Quicksand"/>
              </a:rPr>
              <a:t> to run this model?</a:t>
            </a:r>
          </a:p>
          <a:p>
            <a:pPr algn="l" fontAlgn="base"/>
            <a:r>
              <a:rPr lang="en-US" b="0" i="0" dirty="0">
                <a:solidFill>
                  <a:srgbClr val="3D3D3D"/>
                </a:solidFill>
                <a:effectLst/>
                <a:latin typeface="Quicksand"/>
              </a:rPr>
              <a:t>This includes some of the more obvious needs such as manufacturing costs, physical space, rent, payroll, but also areas such as marketing activities.</a:t>
            </a:r>
          </a:p>
        </p:txBody>
      </p:sp>
    </p:spTree>
    <p:extLst>
      <p:ext uri="{BB962C8B-B14F-4D97-AF65-F5344CB8AC3E}">
        <p14:creationId xmlns:p14="http://schemas.microsoft.com/office/powerpoint/2010/main" val="222229470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55CAD5-8817-AF1B-9F1D-6B42F989338D}"/>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129CA5C7-8B14-CFC1-D25D-AD96C62F10F8}"/>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33AC46C4-8C10-121B-E705-DCDE093ED98A}"/>
              </a:ext>
            </a:extLst>
          </p:cNvPr>
          <p:cNvPicPr>
            <a:picLocks noChangeAspect="1"/>
          </p:cNvPicPr>
          <p:nvPr/>
        </p:nvPicPr>
        <p:blipFill>
          <a:blip r:embed="rId2"/>
          <a:stretch>
            <a:fillRect/>
          </a:stretch>
        </p:blipFill>
        <p:spPr>
          <a:xfrm>
            <a:off x="2125635" y="643648"/>
            <a:ext cx="9112635" cy="5570703"/>
          </a:xfrm>
          <a:prstGeom prst="rect">
            <a:avLst/>
          </a:prstGeom>
        </p:spPr>
      </p:pic>
    </p:spTree>
    <p:extLst>
      <p:ext uri="{BB962C8B-B14F-4D97-AF65-F5344CB8AC3E}">
        <p14:creationId xmlns:p14="http://schemas.microsoft.com/office/powerpoint/2010/main" val="8878353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EAD494-F0A6-F066-F832-3AA89EC6F877}"/>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869F37BB-F18A-61D8-1F94-87984FE53C56}"/>
              </a:ext>
            </a:extLst>
          </p:cNvPr>
          <p:cNvPicPr>
            <a:picLocks noGrp="1" noChangeAspect="1"/>
          </p:cNvPicPr>
          <p:nvPr>
            <p:ph idx="1"/>
          </p:nvPr>
        </p:nvPicPr>
        <p:blipFill>
          <a:blip r:embed="rId2"/>
          <a:stretch>
            <a:fillRect/>
          </a:stretch>
        </p:blipFill>
        <p:spPr>
          <a:xfrm>
            <a:off x="2628599" y="1690688"/>
            <a:ext cx="7962236" cy="4640664"/>
          </a:xfrm>
        </p:spPr>
      </p:pic>
    </p:spTree>
    <p:extLst>
      <p:ext uri="{BB962C8B-B14F-4D97-AF65-F5344CB8AC3E}">
        <p14:creationId xmlns:p14="http://schemas.microsoft.com/office/powerpoint/2010/main" val="6333187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074453-91EC-170F-34A6-2784519EA7B5}"/>
              </a:ext>
            </a:extLst>
          </p:cNvPr>
          <p:cNvSpPr>
            <a:spLocks noGrp="1"/>
          </p:cNvSpPr>
          <p:nvPr>
            <p:ph type="title"/>
          </p:nvPr>
        </p:nvSpPr>
        <p:spPr/>
        <p:txBody>
          <a:bodyPr>
            <a:normAutofit fontScale="90000"/>
          </a:bodyPr>
          <a:lstStyle/>
          <a:p>
            <a:r>
              <a:rPr lang="en-US" b="0" i="0" dirty="0">
                <a:solidFill>
                  <a:srgbClr val="040C28"/>
                </a:solidFill>
                <a:effectLst/>
                <a:latin typeface="Google Sans"/>
              </a:rPr>
              <a:t> VPC zooms in on the specific value proposition that you offer to a specific customer segment</a:t>
            </a:r>
            <a:r>
              <a:rPr lang="en-US" b="0" i="0" dirty="0">
                <a:solidFill>
                  <a:srgbClr val="202124"/>
                </a:solidFill>
                <a:effectLst/>
                <a:latin typeface="Google Sans"/>
              </a:rPr>
              <a:t>.</a:t>
            </a:r>
            <a:endParaRPr lang="en-IN" dirty="0"/>
          </a:p>
        </p:txBody>
      </p:sp>
      <p:pic>
        <p:nvPicPr>
          <p:cNvPr id="5" name="Content Placeholder 4">
            <a:extLst>
              <a:ext uri="{FF2B5EF4-FFF2-40B4-BE49-F238E27FC236}">
                <a16:creationId xmlns:a16="http://schemas.microsoft.com/office/drawing/2014/main" id="{17307A45-4126-6388-81B3-9590388C57BC}"/>
              </a:ext>
            </a:extLst>
          </p:cNvPr>
          <p:cNvPicPr>
            <a:picLocks noGrp="1" noChangeAspect="1"/>
          </p:cNvPicPr>
          <p:nvPr>
            <p:ph idx="1"/>
          </p:nvPr>
        </p:nvPicPr>
        <p:blipFill>
          <a:blip r:embed="rId2"/>
          <a:stretch>
            <a:fillRect/>
          </a:stretch>
        </p:blipFill>
        <p:spPr>
          <a:xfrm>
            <a:off x="2655272" y="2046594"/>
            <a:ext cx="6881456" cy="3909399"/>
          </a:xfrm>
        </p:spPr>
      </p:pic>
    </p:spTree>
    <p:extLst>
      <p:ext uri="{BB962C8B-B14F-4D97-AF65-F5344CB8AC3E}">
        <p14:creationId xmlns:p14="http://schemas.microsoft.com/office/powerpoint/2010/main" val="7527027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8CB4B2-7C8C-7332-EDF6-0DF42DC0A719}"/>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F2ED47C7-8C74-A297-95C5-DEA388722A84}"/>
              </a:ext>
            </a:extLst>
          </p:cNvPr>
          <p:cNvPicPr>
            <a:picLocks noGrp="1" noChangeAspect="1"/>
          </p:cNvPicPr>
          <p:nvPr>
            <p:ph idx="1"/>
          </p:nvPr>
        </p:nvPicPr>
        <p:blipFill>
          <a:blip r:embed="rId2"/>
          <a:stretch>
            <a:fillRect/>
          </a:stretch>
        </p:blipFill>
        <p:spPr>
          <a:xfrm>
            <a:off x="0" y="1962549"/>
            <a:ext cx="6835732" cy="4079436"/>
          </a:xfrm>
        </p:spPr>
      </p:pic>
      <p:sp>
        <p:nvSpPr>
          <p:cNvPr id="7" name="TextBox 6">
            <a:extLst>
              <a:ext uri="{FF2B5EF4-FFF2-40B4-BE49-F238E27FC236}">
                <a16:creationId xmlns:a16="http://schemas.microsoft.com/office/drawing/2014/main" id="{2BBB67C1-D8A1-2B46-7011-794D8A7EF348}"/>
              </a:ext>
            </a:extLst>
          </p:cNvPr>
          <p:cNvSpPr txBox="1"/>
          <p:nvPr/>
        </p:nvSpPr>
        <p:spPr>
          <a:xfrm>
            <a:off x="6939642" y="2551837"/>
            <a:ext cx="4537010" cy="1754326"/>
          </a:xfrm>
          <a:prstGeom prst="rect">
            <a:avLst/>
          </a:prstGeom>
          <a:noFill/>
        </p:spPr>
        <p:txBody>
          <a:bodyPr wrap="square">
            <a:spAutoFit/>
          </a:bodyPr>
          <a:lstStyle/>
          <a:p>
            <a:r>
              <a:rPr lang="en-US" sz="1800" dirty="0">
                <a:solidFill>
                  <a:srgbClr val="000000"/>
                </a:solidFill>
                <a:effectLst/>
                <a:latin typeface="Times New Roman" panose="02020603050405020304" pitchFamily="18" charset="0"/>
                <a:ea typeface=""/>
              </a:rPr>
              <a:t>Value Proposition Canvas is made up of only two blocks – Value Proposition and Customer Segment. They are the core of the business model because they focus on “What” and “To whom”. In other words, how your company delivers value to your audience.</a:t>
            </a:r>
            <a:endParaRPr lang="en-IN" dirty="0"/>
          </a:p>
        </p:txBody>
      </p:sp>
    </p:spTree>
    <p:extLst>
      <p:ext uri="{BB962C8B-B14F-4D97-AF65-F5344CB8AC3E}">
        <p14:creationId xmlns:p14="http://schemas.microsoft.com/office/powerpoint/2010/main" val="25071684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14070C-00B2-454A-7ACB-74CE2FA9316D}"/>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0F945B09-4141-92D6-113A-23E2D08A536B}"/>
              </a:ext>
            </a:extLst>
          </p:cNvPr>
          <p:cNvPicPr>
            <a:picLocks noGrp="1" noChangeAspect="1"/>
          </p:cNvPicPr>
          <p:nvPr>
            <p:ph idx="1"/>
          </p:nvPr>
        </p:nvPicPr>
        <p:blipFill>
          <a:blip r:embed="rId2"/>
          <a:stretch>
            <a:fillRect/>
          </a:stretch>
        </p:blipFill>
        <p:spPr>
          <a:xfrm>
            <a:off x="2620979" y="2050405"/>
            <a:ext cx="6950042" cy="3901778"/>
          </a:xfrm>
        </p:spPr>
      </p:pic>
    </p:spTree>
    <p:extLst>
      <p:ext uri="{BB962C8B-B14F-4D97-AF65-F5344CB8AC3E}">
        <p14:creationId xmlns:p14="http://schemas.microsoft.com/office/powerpoint/2010/main" val="37666411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969081-310F-84B9-01A1-949F8159035A}"/>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A6A9B72E-096E-8B4C-9C63-FB3AD6D0BECD}"/>
              </a:ext>
            </a:extLst>
          </p:cNvPr>
          <p:cNvPicPr>
            <a:picLocks noGrp="1" noChangeAspect="1"/>
          </p:cNvPicPr>
          <p:nvPr>
            <p:ph idx="1"/>
          </p:nvPr>
        </p:nvPicPr>
        <p:blipFill>
          <a:blip r:embed="rId2"/>
          <a:stretch>
            <a:fillRect/>
          </a:stretch>
        </p:blipFill>
        <p:spPr>
          <a:xfrm>
            <a:off x="2624789" y="2073267"/>
            <a:ext cx="6942422" cy="3856054"/>
          </a:xfrm>
        </p:spPr>
      </p:pic>
    </p:spTree>
    <p:extLst>
      <p:ext uri="{BB962C8B-B14F-4D97-AF65-F5344CB8AC3E}">
        <p14:creationId xmlns:p14="http://schemas.microsoft.com/office/powerpoint/2010/main" val="274425210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182</TotalTime>
  <Words>1372</Words>
  <Application>Microsoft Office PowerPoint</Application>
  <PresentationFormat>Widescreen</PresentationFormat>
  <Paragraphs>64</Paragraphs>
  <Slides>47</Slides>
  <Notes>2</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47</vt:i4>
      </vt:variant>
    </vt:vector>
  </HeadingPairs>
  <TitlesOfParts>
    <vt:vector size="57" baseType="lpstr">
      <vt:lpstr>Arial</vt:lpstr>
      <vt:lpstr>Calibri</vt:lpstr>
      <vt:lpstr>Calibri Light</vt:lpstr>
      <vt:lpstr>Google Sans</vt:lpstr>
      <vt:lpstr>Montserrat</vt:lpstr>
      <vt:lpstr>Quicksand</vt:lpstr>
      <vt:lpstr>sofia-pro</vt:lpstr>
      <vt:lpstr>Symbol</vt:lpstr>
      <vt:lpstr>Times New Roman</vt:lpstr>
      <vt:lpstr>Office Theme</vt:lpstr>
      <vt:lpstr>Value Proposition Canvas</vt:lpstr>
      <vt:lpstr>PowerPoint Presentation</vt:lpstr>
      <vt:lpstr>PowerPoint Presentation</vt:lpstr>
      <vt:lpstr>The BMC gives you a holistic overview of your entire business model,</vt:lpstr>
      <vt:lpstr>PowerPoint Presentation</vt:lpstr>
      <vt:lpstr> VPC zooms in on the specific value proposition that you offer to a specific customer segment.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Business Model Canvas </vt:lpstr>
      <vt:lpstr>PowerPoint Presentation</vt:lpstr>
      <vt:lpstr>PowerPoint Presentation</vt:lpstr>
      <vt:lpstr>Fashion retail giant Zara </vt:lpstr>
      <vt:lpstr>PowerPoint Presentation</vt:lpstr>
      <vt:lpstr>PowerPoint Presentation</vt:lpstr>
      <vt:lpstr>PowerPoint Presentation</vt:lpstr>
      <vt:lpstr>PowerPoint Presentation</vt:lpstr>
      <vt:lpstr>Now it’s time to move over to the left side of the business canvas model and look at what we need, internally, to deliver our value propositions.</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vishal bhagat</dc:creator>
  <cp:lastModifiedBy>vishal bhagat</cp:lastModifiedBy>
  <cp:revision>22</cp:revision>
  <dcterms:created xsi:type="dcterms:W3CDTF">2023-10-04T11:03:47Z</dcterms:created>
  <dcterms:modified xsi:type="dcterms:W3CDTF">2023-10-05T06:28:25Z</dcterms:modified>
</cp:coreProperties>
</file>